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notesMasterIdLst>
    <p:notesMasterId r:id="rId36"/>
  </p:notesMasterIdLst>
  <p:sldIdLst>
    <p:sldId id="256" r:id="rId2"/>
    <p:sldId id="257" r:id="rId3"/>
    <p:sldId id="1092" r:id="rId4"/>
    <p:sldId id="1097" r:id="rId5"/>
    <p:sldId id="1093" r:id="rId6"/>
    <p:sldId id="1098" r:id="rId7"/>
    <p:sldId id="264" r:id="rId8"/>
    <p:sldId id="258" r:id="rId9"/>
    <p:sldId id="259" r:id="rId10"/>
    <p:sldId id="260" r:id="rId11"/>
    <p:sldId id="261" r:id="rId12"/>
    <p:sldId id="262" r:id="rId13"/>
    <p:sldId id="263" r:id="rId14"/>
    <p:sldId id="1073" r:id="rId15"/>
    <p:sldId id="1091" r:id="rId16"/>
    <p:sldId id="265" r:id="rId17"/>
    <p:sldId id="266" r:id="rId18"/>
    <p:sldId id="267" r:id="rId19"/>
    <p:sldId id="285" r:id="rId20"/>
    <p:sldId id="286" r:id="rId21"/>
    <p:sldId id="293" r:id="rId22"/>
    <p:sldId id="307" r:id="rId23"/>
    <p:sldId id="308" r:id="rId24"/>
    <p:sldId id="1099" r:id="rId25"/>
    <p:sldId id="312" r:id="rId26"/>
    <p:sldId id="317" r:id="rId27"/>
    <p:sldId id="318" r:id="rId28"/>
    <p:sldId id="319" r:id="rId29"/>
    <p:sldId id="404" r:id="rId30"/>
    <p:sldId id="376" r:id="rId31"/>
    <p:sldId id="378" r:id="rId32"/>
    <p:sldId id="379" r:id="rId33"/>
    <p:sldId id="380" r:id="rId34"/>
    <p:sldId id="321" r:id="rId35"/>
  </p:sldIdLst>
  <p:sldSz cx="10693400" cy="7562850"/>
  <p:notesSz cx="10693400" cy="7562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1FD687-B80E-457C-9A5F-37DFDB73ACF6}">
          <p14:sldIdLst>
            <p14:sldId id="256"/>
            <p14:sldId id="257"/>
            <p14:sldId id="1092"/>
            <p14:sldId id="1097"/>
            <p14:sldId id="1093"/>
            <p14:sldId id="1098"/>
            <p14:sldId id="264"/>
            <p14:sldId id="258"/>
            <p14:sldId id="259"/>
            <p14:sldId id="260"/>
            <p14:sldId id="261"/>
            <p14:sldId id="262"/>
            <p14:sldId id="263"/>
            <p14:sldId id="1073"/>
            <p14:sldId id="1091"/>
            <p14:sldId id="265"/>
            <p14:sldId id="266"/>
            <p14:sldId id="267"/>
            <p14:sldId id="285"/>
            <p14:sldId id="286"/>
            <p14:sldId id="293"/>
          </p14:sldIdLst>
        </p14:section>
        <p14:section name="Untitled Section" id="{AD02C1EB-BBFD-4427-8847-551D34021E5F}">
          <p14:sldIdLst>
            <p14:sldId id="307"/>
            <p14:sldId id="308"/>
            <p14:sldId id="1099"/>
            <p14:sldId id="312"/>
            <p14:sldId id="317"/>
            <p14:sldId id="318"/>
            <p14:sldId id="319"/>
            <p14:sldId id="404"/>
            <p14:sldId id="376"/>
            <p14:sldId id="378"/>
            <p14:sldId id="379"/>
            <p14:sldId id="380"/>
            <p14:sldId id="32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390D"/>
    <a:srgbClr val="5944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524"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7BE39D46-51C9-477D-98ED-02794A9B41F5}" type="datetimeFigureOut">
              <a:rPr lang="en-IN" smtClean="0"/>
              <a:t>22-09-2023</a:t>
            </a:fld>
            <a:endParaRPr lang="en-IN"/>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ED6FF0C-84D6-4A3C-B629-8B0EE490C057}" type="slidenum">
              <a:rPr lang="en-IN" smtClean="0"/>
              <a:t>‹#›</a:t>
            </a:fld>
            <a:endParaRPr lang="en-IN"/>
          </a:p>
        </p:txBody>
      </p:sp>
    </p:spTree>
    <p:extLst>
      <p:ext uri="{BB962C8B-B14F-4D97-AF65-F5344CB8AC3E}">
        <p14:creationId xmlns:p14="http://schemas.microsoft.com/office/powerpoint/2010/main" val="26497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6E161C2-DF57-4C6D-A7F3-50FBA4BA90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6C36009D-6E88-4598-A0B1-77CE1D2443E5}" type="slidenum">
              <a:rPr lang="en-US" altLang="en-US" sz="1200" smtClean="0">
                <a:solidFill>
                  <a:schemeClr val="tx1"/>
                </a:solidFill>
                <a:ea typeface="Arial Unicode MS" pitchFamily="34" charset="-128"/>
              </a:rPr>
              <a:pPr/>
              <a:t>14</a:t>
            </a:fld>
            <a:endParaRPr lang="en-US" altLang="en-US" sz="1200">
              <a:solidFill>
                <a:schemeClr val="tx1"/>
              </a:solidFill>
              <a:ea typeface="Arial Unicode MS" pitchFamily="34" charset="-128"/>
            </a:endParaRPr>
          </a:p>
        </p:txBody>
      </p:sp>
      <p:sp>
        <p:nvSpPr>
          <p:cNvPr id="4099" name="Rectangle 2">
            <a:extLst>
              <a:ext uri="{FF2B5EF4-FFF2-40B4-BE49-F238E27FC236}">
                <a16:creationId xmlns:a16="http://schemas.microsoft.com/office/drawing/2014/main" id="{7D742A61-1DAD-4740-B072-3DD6274B94FE}"/>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4100" name="Rectangle 3">
            <a:extLst>
              <a:ext uri="{FF2B5EF4-FFF2-40B4-BE49-F238E27FC236}">
                <a16:creationId xmlns:a16="http://schemas.microsoft.com/office/drawing/2014/main" id="{3B3AB40C-5E0B-46A8-BF35-0E6859575F60}"/>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a:ea typeface="Calibri" panose="020F0502020204030204" pitchFamily="34" charset="0"/>
              <a:cs typeface="Verdana,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6E161C2-DF57-4C6D-A7F3-50FBA4BA90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1pPr>
            <a:lvl2pPr marL="754063" indent="-28892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2pPr>
            <a:lvl3pPr marL="1160463"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3pPr>
            <a:lvl4pPr marL="1625600"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4pPr>
            <a:lvl5pPr marL="2090738" indent="-231775">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5pPr>
            <a:lvl6pPr marL="25479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6pPr>
            <a:lvl7pPr marL="30051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7pPr>
            <a:lvl8pPr marL="34623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8pPr>
            <a:lvl9pPr marL="3919538" indent="-231775"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Verdana" panose="020B0604030504040204" pitchFamily="34" charset="0"/>
                <a:ea typeface="MS Gothic" panose="020B0609070205080204" pitchFamily="49" charset="-128"/>
              </a:defRPr>
            </a:lvl9pPr>
          </a:lstStyle>
          <a:p>
            <a:fld id="{6C36009D-6E88-4598-A0B1-77CE1D2443E5}" type="slidenum">
              <a:rPr lang="en-US" altLang="en-US" sz="1200" smtClean="0">
                <a:solidFill>
                  <a:schemeClr val="tx1"/>
                </a:solidFill>
                <a:ea typeface="Arial Unicode MS" pitchFamily="34" charset="-128"/>
              </a:rPr>
              <a:pPr/>
              <a:t>15</a:t>
            </a:fld>
            <a:endParaRPr lang="en-US" altLang="en-US" sz="1200">
              <a:solidFill>
                <a:schemeClr val="tx1"/>
              </a:solidFill>
              <a:ea typeface="Arial Unicode MS" pitchFamily="34" charset="-128"/>
            </a:endParaRPr>
          </a:p>
        </p:txBody>
      </p:sp>
      <p:sp>
        <p:nvSpPr>
          <p:cNvPr id="4099" name="Rectangle 2">
            <a:extLst>
              <a:ext uri="{FF2B5EF4-FFF2-40B4-BE49-F238E27FC236}">
                <a16:creationId xmlns:a16="http://schemas.microsoft.com/office/drawing/2014/main" id="{7D742A61-1DAD-4740-B072-3DD6274B94FE}"/>
              </a:ext>
            </a:extLst>
          </p:cNvPr>
          <p:cNvSpPr>
            <a:spLocks noGrp="1" noRot="1" noChangeAspect="1" noChangeArrowheads="1" noTextEdit="1"/>
          </p:cNvSpPr>
          <p:nvPr>
            <p:ph type="sldImg"/>
          </p:nvPr>
        </p:nvSpPr>
        <p:spPr>
          <a:xfrm>
            <a:off x="1009650" y="700088"/>
            <a:ext cx="4935538" cy="3490912"/>
          </a:xfrm>
          <a:solidFill>
            <a:srgbClr val="FFFFFF"/>
          </a:solidFill>
          <a:ln/>
        </p:spPr>
      </p:sp>
      <p:sp>
        <p:nvSpPr>
          <p:cNvPr id="4100" name="Rectangle 3">
            <a:extLst>
              <a:ext uri="{FF2B5EF4-FFF2-40B4-BE49-F238E27FC236}">
                <a16:creationId xmlns:a16="http://schemas.microsoft.com/office/drawing/2014/main" id="{3B3AB40C-5E0B-46A8-BF35-0E6859575F60}"/>
              </a:ext>
            </a:extLst>
          </p:cNvPr>
          <p:cNvSpPr>
            <a:spLocks noGrp="1" noChangeArrowheads="1"/>
          </p:cNvSpPr>
          <p:nvPr>
            <p:ph type="body" idx="1"/>
          </p:nvPr>
        </p:nvSpPr>
        <p:spPr>
          <a:xfrm>
            <a:off x="927100" y="4421188"/>
            <a:ext cx="5100638" cy="4187825"/>
          </a:xfrm>
          <a:solidFill>
            <a:srgbClr val="FFFFFF"/>
          </a:solidFill>
          <a:ln>
            <a:solidFill>
              <a:srgbClr val="000000"/>
            </a:solidFill>
            <a:miter lim="800000"/>
            <a:headEnd/>
            <a:tailEnd/>
          </a:ln>
        </p:spPr>
        <p:txBody>
          <a:bodyPr/>
          <a:lstStyle/>
          <a:p>
            <a:pPr marL="457200" lvl="1" indent="0">
              <a:buFont typeface="Wingdings" panose="05000000000000000000" pitchFamily="2" charset="2"/>
              <a:buNone/>
            </a:pPr>
            <a:endParaRPr lang="en-US" altLang="en-US" sz="1600" dirty="0">
              <a:ea typeface="Calibri" panose="020F0502020204030204" pitchFamily="34" charset="0"/>
              <a:cs typeface="Verdana,Bold"/>
            </a:endParaRPr>
          </a:p>
        </p:txBody>
      </p:sp>
    </p:spTree>
    <p:extLst>
      <p:ext uri="{BB962C8B-B14F-4D97-AF65-F5344CB8AC3E}">
        <p14:creationId xmlns:p14="http://schemas.microsoft.com/office/powerpoint/2010/main" val="267815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3BE81-A981-4F2B-9939-3551E029E7B7}" type="slidenum">
              <a:rPr lang="en-IN" smtClean="0"/>
              <a:pPr/>
              <a:t>33</a:t>
            </a:fld>
            <a:endParaRPr lang="en-IN"/>
          </a:p>
        </p:txBody>
      </p:sp>
    </p:spTree>
    <p:extLst>
      <p:ext uri="{BB962C8B-B14F-4D97-AF65-F5344CB8AC3E}">
        <p14:creationId xmlns:p14="http://schemas.microsoft.com/office/powerpoint/2010/main" val="4023814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0694192" cy="756285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247595" y="1998083"/>
            <a:ext cx="6208424" cy="1671296"/>
          </a:xfrm>
        </p:spPr>
        <p:txBody>
          <a:bodyPr anchor="b">
            <a:noAutofit/>
          </a:bodyPr>
          <a:lstStyle>
            <a:lvl1pPr algn="ctr">
              <a:defRPr sz="5293">
                <a:effectLst/>
              </a:defRPr>
            </a:lvl1pPr>
          </a:lstStyle>
          <a:p>
            <a:r>
              <a:rPr lang="en-US"/>
              <a:t>Click to edit Master title style</a:t>
            </a:r>
            <a:endParaRPr lang="en-US" dirty="0"/>
          </a:p>
        </p:txBody>
      </p:sp>
      <p:sp>
        <p:nvSpPr>
          <p:cNvPr id="3" name="Subtitle 2"/>
          <p:cNvSpPr>
            <a:spLocks noGrp="1"/>
          </p:cNvSpPr>
          <p:nvPr>
            <p:ph type="subTitle" idx="1"/>
          </p:nvPr>
        </p:nvSpPr>
        <p:spPr>
          <a:xfrm>
            <a:off x="2247595" y="3968156"/>
            <a:ext cx="6208424" cy="1519243"/>
          </a:xfrm>
        </p:spPr>
        <p:txBody>
          <a:bodyPr anchor="t">
            <a:normAutofit/>
          </a:bodyPr>
          <a:lstStyle>
            <a:lvl1pPr marL="0" indent="0" algn="ctr">
              <a:buNone/>
              <a:defRPr sz="2206">
                <a:solidFill>
                  <a:schemeClr val="tx1"/>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093168" y="5574103"/>
            <a:ext cx="787359" cy="308116"/>
          </a:xfrm>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a:xfrm>
            <a:off x="2247595" y="5574103"/>
            <a:ext cx="4753628" cy="308116"/>
          </a:xfrm>
        </p:spPr>
        <p:txBody>
          <a:bodyPr/>
          <a:lstStyle/>
          <a:p>
            <a:endParaRPr lang="en-IN"/>
          </a:p>
        </p:txBody>
      </p:sp>
      <p:sp>
        <p:nvSpPr>
          <p:cNvPr id="6" name="Slide Number Placeholder 5"/>
          <p:cNvSpPr>
            <a:spLocks noGrp="1"/>
          </p:cNvSpPr>
          <p:nvPr>
            <p:ph type="sldNum" sz="quarter" idx="12"/>
          </p:nvPr>
        </p:nvSpPr>
        <p:spPr>
          <a:xfrm>
            <a:off x="7972474" y="5574103"/>
            <a:ext cx="483545" cy="308116"/>
          </a:xfrm>
        </p:spPr>
        <p:txBody>
          <a:bodyPr/>
          <a:lstStyle/>
          <a:p>
            <a:fld id="{B6F15528-21DE-4FAA-801E-634DDDAF4B2B}" type="slidenum">
              <a:rPr lang="en-IN" smtClean="0"/>
              <a:t>‹#›</a:t>
            </a:fld>
            <a:endParaRPr lang="en-IN"/>
          </a:p>
        </p:txBody>
      </p:sp>
      <p:cxnSp>
        <p:nvCxnSpPr>
          <p:cNvPr id="15" name="Straight Connector 14"/>
          <p:cNvCxnSpPr/>
          <p:nvPr/>
        </p:nvCxnSpPr>
        <p:spPr>
          <a:xfrm>
            <a:off x="2362073" y="3828104"/>
            <a:ext cx="597946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57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9" y="5310333"/>
            <a:ext cx="7950742" cy="624986"/>
          </a:xfrm>
        </p:spPr>
        <p:txBody>
          <a:bodyPr anchor="b">
            <a:normAutofit/>
          </a:bodyPr>
          <a:lstStyle>
            <a:lvl1pPr algn="ctr">
              <a:defRPr sz="264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00154" y="1139096"/>
            <a:ext cx="8293094" cy="370673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376279" y="5935319"/>
            <a:ext cx="7950742" cy="544455"/>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80171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9" y="1000079"/>
            <a:ext cx="7950742" cy="3416251"/>
          </a:xfrm>
        </p:spPr>
        <p:txBody>
          <a:bodyPr anchor="ctr">
            <a:normAutofit/>
          </a:bodyPr>
          <a:lstStyle>
            <a:lvl1pPr algn="ctr">
              <a:defRPr sz="3529" b="0" cap="none"/>
            </a:lvl1pPr>
          </a:lstStyle>
          <a:p>
            <a:r>
              <a:rPr lang="en-US"/>
              <a:t>Click to edit Master title style</a:t>
            </a:r>
            <a:endParaRPr lang="en-US" dirty="0"/>
          </a:p>
        </p:txBody>
      </p:sp>
      <p:sp>
        <p:nvSpPr>
          <p:cNvPr id="3" name="Text Placeholder 2"/>
          <p:cNvSpPr>
            <a:spLocks noGrp="1"/>
          </p:cNvSpPr>
          <p:nvPr>
            <p:ph type="body" idx="1"/>
          </p:nvPr>
        </p:nvSpPr>
        <p:spPr>
          <a:xfrm>
            <a:off x="1376278" y="4715110"/>
            <a:ext cx="7950744" cy="1764667"/>
          </a:xfrm>
        </p:spPr>
        <p:txBody>
          <a:bodyPr anchor="ctr">
            <a:normAutofit/>
          </a:bodyPr>
          <a:lstStyle>
            <a:lvl1pPr marL="0" indent="0" algn="ctr">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495094" y="4565719"/>
            <a:ext cx="772584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3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0428" y="1083073"/>
            <a:ext cx="7484737" cy="2614320"/>
          </a:xfrm>
        </p:spPr>
        <p:txBody>
          <a:bodyPr anchor="ctr">
            <a:normAutofit/>
          </a:bodyPr>
          <a:lstStyle>
            <a:lvl1pPr algn="ctr">
              <a:defRPr sz="3529"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71345" y="3697393"/>
            <a:ext cx="6891300" cy="718937"/>
          </a:xfrm>
        </p:spPr>
        <p:txBody>
          <a:bodyPr anchor="ctr">
            <a:normAutofit/>
          </a:bodyPr>
          <a:lstStyle>
            <a:lvl1pPr marL="0" indent="0" algn="r">
              <a:buFontTx/>
              <a:buNone/>
              <a:defRPr sz="1985"/>
            </a:lvl1pPr>
            <a:lvl2pPr marL="504200" indent="0">
              <a:buFontTx/>
              <a:buNone/>
              <a:defRPr/>
            </a:lvl2pPr>
            <a:lvl3pPr marL="1008400" indent="0">
              <a:buFontTx/>
              <a:buNone/>
              <a:defRPr/>
            </a:lvl3pPr>
            <a:lvl4pPr marL="1512600" indent="0">
              <a:buFontTx/>
              <a:buNone/>
              <a:defRPr/>
            </a:lvl4pPr>
            <a:lvl5pPr marL="2016801" indent="0">
              <a:buFontTx/>
              <a:buNone/>
              <a:defRPr/>
            </a:lvl5pPr>
          </a:lstStyle>
          <a:p>
            <a:pPr lvl="0"/>
            <a:r>
              <a:rPr lang="en-US"/>
              <a:t>Edit Master text styles</a:t>
            </a:r>
          </a:p>
        </p:txBody>
      </p:sp>
      <p:sp>
        <p:nvSpPr>
          <p:cNvPr id="3" name="Text Placeholder 2"/>
          <p:cNvSpPr>
            <a:spLocks noGrp="1"/>
          </p:cNvSpPr>
          <p:nvPr>
            <p:ph type="body" idx="1"/>
          </p:nvPr>
        </p:nvSpPr>
        <p:spPr>
          <a:xfrm>
            <a:off x="1376276" y="4789805"/>
            <a:ext cx="7950746" cy="1689971"/>
          </a:xfrm>
        </p:spPr>
        <p:txBody>
          <a:bodyPr anchor="ctr">
            <a:normAutofit/>
          </a:bodyPr>
          <a:lstStyle>
            <a:lvl1pPr marL="0" indent="0" algn="ctr">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4" name="TextBox 13"/>
          <p:cNvSpPr txBox="1"/>
          <p:nvPr/>
        </p:nvSpPr>
        <p:spPr>
          <a:xfrm>
            <a:off x="993992" y="998413"/>
            <a:ext cx="534809" cy="644878"/>
          </a:xfrm>
          <a:prstGeom prst="rect">
            <a:avLst/>
          </a:prstGeom>
        </p:spPr>
        <p:txBody>
          <a:bodyPr vert="horz" lIns="100838" tIns="50419" rIns="100838" bIns="50419" rtlCol="0" anchor="ctr">
            <a:noAutofit/>
          </a:bodyPr>
          <a:lstStyle/>
          <a:p>
            <a:pPr lvl="0"/>
            <a:r>
              <a:rPr lang="en-US" sz="7940" dirty="0">
                <a:solidFill>
                  <a:schemeClr val="tx1"/>
                </a:solidFill>
                <a:effectLst/>
              </a:rPr>
              <a:t>“</a:t>
            </a:r>
          </a:p>
        </p:txBody>
      </p:sp>
      <p:sp>
        <p:nvSpPr>
          <p:cNvPr id="15" name="TextBox 14"/>
          <p:cNvSpPr txBox="1"/>
          <p:nvPr/>
        </p:nvSpPr>
        <p:spPr>
          <a:xfrm>
            <a:off x="8926958" y="3118512"/>
            <a:ext cx="534809" cy="644878"/>
          </a:xfrm>
          <a:prstGeom prst="rect">
            <a:avLst/>
          </a:prstGeom>
        </p:spPr>
        <p:txBody>
          <a:bodyPr vert="horz" lIns="100838" tIns="50419" rIns="100838" bIns="50419" rtlCol="0" anchor="ctr">
            <a:noAutofit/>
          </a:bodyPr>
          <a:lstStyle/>
          <a:p>
            <a:pPr lvl="0" algn="r"/>
            <a:r>
              <a:rPr lang="en-US" sz="7940" dirty="0">
                <a:solidFill>
                  <a:schemeClr val="tx1"/>
                </a:solidFill>
                <a:effectLst/>
              </a:rPr>
              <a:t>”</a:t>
            </a:r>
          </a:p>
        </p:txBody>
      </p:sp>
      <p:cxnSp>
        <p:nvCxnSpPr>
          <p:cNvPr id="19" name="Straight Connector 18"/>
          <p:cNvCxnSpPr/>
          <p:nvPr/>
        </p:nvCxnSpPr>
        <p:spPr>
          <a:xfrm>
            <a:off x="1495095" y="4565719"/>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45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76283" y="3648630"/>
            <a:ext cx="7950735" cy="1619760"/>
          </a:xfrm>
        </p:spPr>
        <p:txBody>
          <a:bodyPr anchor="b">
            <a:normAutofit/>
          </a:bodyPr>
          <a:lstStyle>
            <a:lvl1pPr algn="l">
              <a:defRPr sz="3529" b="0" cap="none"/>
            </a:lvl1pPr>
          </a:lstStyle>
          <a:p>
            <a:r>
              <a:rPr lang="en-US"/>
              <a:t>Click to edit Master title style</a:t>
            </a:r>
            <a:endParaRPr lang="en-US" dirty="0"/>
          </a:p>
        </p:txBody>
      </p:sp>
      <p:sp>
        <p:nvSpPr>
          <p:cNvPr id="3" name="Text Placeholder 2"/>
          <p:cNvSpPr>
            <a:spLocks noGrp="1"/>
          </p:cNvSpPr>
          <p:nvPr>
            <p:ph type="body" idx="1"/>
          </p:nvPr>
        </p:nvSpPr>
        <p:spPr>
          <a:xfrm>
            <a:off x="1376282" y="5268390"/>
            <a:ext cx="7950737" cy="948830"/>
          </a:xfrm>
        </p:spPr>
        <p:txBody>
          <a:bodyPr anchor="t">
            <a:normAutofit/>
          </a:bodyPr>
          <a:lstStyle>
            <a:lvl1pPr marL="0" indent="0" algn="l">
              <a:buNone/>
              <a:defRPr sz="1985">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3804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48234" y="1083073"/>
            <a:ext cx="7396933" cy="2474267"/>
          </a:xfrm>
        </p:spPr>
        <p:txBody>
          <a:bodyPr anchor="ctr">
            <a:normAutofit/>
          </a:bodyPr>
          <a:lstStyle>
            <a:lvl1pPr algn="ctr">
              <a:defRPr sz="3529"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376282" y="4013352"/>
            <a:ext cx="7950737" cy="978129"/>
          </a:xfrm>
        </p:spPr>
        <p:txBody>
          <a:bodyPr anchor="b">
            <a:normAutofit/>
          </a:bodyPr>
          <a:lstStyle>
            <a:lvl1pPr marL="0" indent="0" algn="l">
              <a:spcBef>
                <a:spcPts val="0"/>
              </a:spcBef>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376278" y="4995216"/>
            <a:ext cx="7950744" cy="1484559"/>
          </a:xfrm>
        </p:spPr>
        <p:txBody>
          <a:bodyPr anchor="t">
            <a:normAutofit/>
          </a:bodyPr>
          <a:lstStyle>
            <a:lvl1pPr marL="0" indent="0" algn="l">
              <a:buNone/>
              <a:defRPr sz="1764">
                <a:solidFill>
                  <a:schemeClr val="tx1"/>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
        <p:nvSpPr>
          <p:cNvPr id="12" name="TextBox 11"/>
          <p:cNvSpPr txBox="1"/>
          <p:nvPr/>
        </p:nvSpPr>
        <p:spPr>
          <a:xfrm>
            <a:off x="1026843" y="989076"/>
            <a:ext cx="534809" cy="644878"/>
          </a:xfrm>
          <a:prstGeom prst="rect">
            <a:avLst/>
          </a:prstGeom>
        </p:spPr>
        <p:txBody>
          <a:bodyPr vert="horz" lIns="100838" tIns="50419" rIns="100838" bIns="50419" rtlCol="0" anchor="ctr">
            <a:noAutofit/>
          </a:bodyPr>
          <a:lstStyle/>
          <a:p>
            <a:pPr lvl="0"/>
            <a:r>
              <a:rPr lang="en-US" sz="8822" dirty="0">
                <a:solidFill>
                  <a:schemeClr val="tx1"/>
                </a:solidFill>
                <a:effectLst/>
              </a:rPr>
              <a:t>“</a:t>
            </a:r>
          </a:p>
        </p:txBody>
      </p:sp>
      <p:sp>
        <p:nvSpPr>
          <p:cNvPr id="13" name="TextBox 12"/>
          <p:cNvSpPr txBox="1"/>
          <p:nvPr/>
        </p:nvSpPr>
        <p:spPr>
          <a:xfrm>
            <a:off x="8946012" y="2875744"/>
            <a:ext cx="534809" cy="644878"/>
          </a:xfrm>
          <a:prstGeom prst="rect">
            <a:avLst/>
          </a:prstGeom>
        </p:spPr>
        <p:txBody>
          <a:bodyPr vert="horz" lIns="100838" tIns="50419" rIns="100838" bIns="50419" rtlCol="0" anchor="ctr">
            <a:noAutofit/>
          </a:bodyPr>
          <a:lstStyle/>
          <a:p>
            <a:pPr lvl="0" algn="r"/>
            <a:r>
              <a:rPr lang="en-US" sz="8822" dirty="0">
                <a:solidFill>
                  <a:schemeClr val="tx1"/>
                </a:solidFill>
                <a:effectLst/>
              </a:rPr>
              <a:t>”</a:t>
            </a:r>
          </a:p>
        </p:txBody>
      </p:sp>
      <p:cxnSp>
        <p:nvCxnSpPr>
          <p:cNvPr id="26" name="Straight Connector 25"/>
          <p:cNvCxnSpPr/>
          <p:nvPr/>
        </p:nvCxnSpPr>
        <p:spPr>
          <a:xfrm>
            <a:off x="1495095" y="3781425"/>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65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76278" y="1083073"/>
            <a:ext cx="7950742" cy="2530287"/>
          </a:xfrm>
        </p:spPr>
        <p:txBody>
          <a:bodyPr vert="horz" lIns="91440" tIns="45720" rIns="91440" bIns="45720" rtlCol="0" anchor="ctr">
            <a:normAutofit/>
          </a:bodyPr>
          <a:lstStyle>
            <a:lvl1pPr>
              <a:defRPr lang="en-US" sz="3529"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376282" y="3932682"/>
            <a:ext cx="7950737" cy="998296"/>
          </a:xfrm>
        </p:spPr>
        <p:txBody>
          <a:bodyPr anchor="b">
            <a:normAutofit/>
          </a:bodyPr>
          <a:lstStyle>
            <a:lvl1pPr marL="0" indent="0" algn="l">
              <a:spcBef>
                <a:spcPts val="0"/>
              </a:spcBef>
              <a:buNone/>
              <a:defRPr sz="2206">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376279" y="4929858"/>
            <a:ext cx="7950742" cy="1549918"/>
          </a:xfrm>
        </p:spPr>
        <p:txBody>
          <a:bodyPr anchor="t">
            <a:normAutofit/>
          </a:bodyPr>
          <a:lstStyle>
            <a:lvl1pPr marL="0" indent="0" algn="l">
              <a:buNone/>
              <a:defRPr sz="1764">
                <a:solidFill>
                  <a:schemeClr val="tx1"/>
                </a:solidFill>
              </a:defRPr>
            </a:lvl1pPr>
            <a:lvl2pPr marL="504200" indent="0">
              <a:buNone/>
              <a:defRPr sz="1764">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5" name="Straight Connector 14"/>
          <p:cNvCxnSpPr/>
          <p:nvPr/>
        </p:nvCxnSpPr>
        <p:spPr>
          <a:xfrm>
            <a:off x="1495099" y="3781425"/>
            <a:ext cx="77258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2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76278" y="2746066"/>
            <a:ext cx="7950744" cy="373371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495095" y="2596678"/>
            <a:ext cx="7725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5106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3769" y="1000080"/>
            <a:ext cx="1893249" cy="54796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6281" y="1000080"/>
            <a:ext cx="5748415" cy="54796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7303779" y="1000080"/>
            <a:ext cx="0" cy="547969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32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95094" y="2598431"/>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6558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5094" y="1810114"/>
            <a:ext cx="7713111" cy="2009828"/>
          </a:xfrm>
        </p:spPr>
        <p:txBody>
          <a:bodyPr anchor="b">
            <a:normAutofit/>
          </a:bodyPr>
          <a:lstStyle>
            <a:lvl1pPr algn="ctr">
              <a:defRPr sz="4411" b="0" cap="none"/>
            </a:lvl1pPr>
          </a:lstStyle>
          <a:p>
            <a:r>
              <a:rPr lang="en-US"/>
              <a:t>Click to edit Master title style</a:t>
            </a:r>
            <a:endParaRPr lang="en-US" dirty="0"/>
          </a:p>
        </p:txBody>
      </p:sp>
      <p:sp>
        <p:nvSpPr>
          <p:cNvPr id="3" name="Text Placeholder 2"/>
          <p:cNvSpPr>
            <a:spLocks noGrp="1"/>
          </p:cNvSpPr>
          <p:nvPr>
            <p:ph type="body" idx="1"/>
          </p:nvPr>
        </p:nvSpPr>
        <p:spPr>
          <a:xfrm>
            <a:off x="1495094" y="4118720"/>
            <a:ext cx="7713111" cy="1202044"/>
          </a:xfrm>
        </p:spPr>
        <p:txBody>
          <a:bodyPr anchor="t">
            <a:normAutofit/>
          </a:bodyPr>
          <a:lstStyle>
            <a:lvl1pPr marL="0" indent="0" algn="ctr">
              <a:buNone/>
              <a:defRPr sz="2647">
                <a:solidFill>
                  <a:schemeClr val="tx1"/>
                </a:solidFill>
              </a:defRPr>
            </a:lvl1pPr>
            <a:lvl2pPr marL="504200" indent="0">
              <a:buNone/>
              <a:defRPr sz="1985">
                <a:solidFill>
                  <a:schemeClr val="tx1">
                    <a:tint val="75000"/>
                  </a:schemeClr>
                </a:solidFill>
              </a:defRPr>
            </a:lvl2pPr>
            <a:lvl3pPr marL="1008400" indent="0">
              <a:buNone/>
              <a:defRPr sz="1764">
                <a:solidFill>
                  <a:schemeClr val="tx1">
                    <a:tint val="75000"/>
                  </a:schemeClr>
                </a:solidFill>
              </a:defRPr>
            </a:lvl3pPr>
            <a:lvl4pPr marL="1512600" indent="0">
              <a:buNone/>
              <a:defRPr sz="1544">
                <a:solidFill>
                  <a:schemeClr val="tx1">
                    <a:tint val="75000"/>
                  </a:schemeClr>
                </a:solidFill>
              </a:defRPr>
            </a:lvl4pPr>
            <a:lvl5pPr marL="2016801" indent="0">
              <a:buNone/>
              <a:defRPr sz="1544">
                <a:solidFill>
                  <a:schemeClr val="tx1">
                    <a:tint val="75000"/>
                  </a:schemeClr>
                </a:solidFill>
              </a:defRPr>
            </a:lvl5pPr>
            <a:lvl6pPr marL="2521001" indent="0">
              <a:buNone/>
              <a:defRPr sz="1544">
                <a:solidFill>
                  <a:schemeClr val="tx1">
                    <a:tint val="75000"/>
                  </a:schemeClr>
                </a:solidFill>
              </a:defRPr>
            </a:lvl6pPr>
            <a:lvl7pPr marL="3025201" indent="0">
              <a:buNone/>
              <a:defRPr sz="1544">
                <a:solidFill>
                  <a:schemeClr val="tx1">
                    <a:tint val="75000"/>
                  </a:schemeClr>
                </a:solidFill>
              </a:defRPr>
            </a:lvl7pPr>
            <a:lvl8pPr marL="3529401" indent="0">
              <a:buNone/>
              <a:defRPr sz="1544">
                <a:solidFill>
                  <a:schemeClr val="tx1">
                    <a:tint val="75000"/>
                  </a:schemeClr>
                </a:solidFill>
              </a:defRPr>
            </a:lvl8pPr>
            <a:lvl9pPr marL="4033601" indent="0">
              <a:buNone/>
              <a:defRPr sz="15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cxnSp>
        <p:nvCxnSpPr>
          <p:cNvPr id="31" name="Straight Connector 30"/>
          <p:cNvCxnSpPr/>
          <p:nvPr/>
        </p:nvCxnSpPr>
        <p:spPr>
          <a:xfrm>
            <a:off x="1495096" y="3969330"/>
            <a:ext cx="771310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57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95094" y="2598431"/>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76279" y="1009414"/>
            <a:ext cx="7950742" cy="143787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76279" y="2742793"/>
            <a:ext cx="3903091" cy="38015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32247" y="2742793"/>
            <a:ext cx="3903091" cy="380159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77934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76282" y="2931771"/>
            <a:ext cx="3903091" cy="635489"/>
          </a:xfrm>
        </p:spPr>
        <p:txBody>
          <a:bodyPr anchor="b">
            <a:noAutofit/>
          </a:bodyPr>
          <a:lstStyle>
            <a:lvl1pPr marL="0" indent="0">
              <a:buNone/>
              <a:defRPr sz="2647" b="0">
                <a:solidFill>
                  <a:schemeClr val="accent1"/>
                </a:solidFill>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4" name="Content Placeholder 3"/>
          <p:cNvSpPr>
            <a:spLocks noGrp="1"/>
          </p:cNvSpPr>
          <p:nvPr>
            <p:ph sz="half" idx="2"/>
          </p:nvPr>
        </p:nvSpPr>
        <p:spPr>
          <a:xfrm>
            <a:off x="1376282" y="3576598"/>
            <a:ext cx="3903091" cy="29848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28365" y="2931771"/>
            <a:ext cx="3903091" cy="635489"/>
          </a:xfrm>
        </p:spPr>
        <p:txBody>
          <a:bodyPr anchor="b">
            <a:noAutofit/>
          </a:bodyPr>
          <a:lstStyle>
            <a:lvl1pPr marL="0" indent="0">
              <a:buNone/>
              <a:defRPr sz="2647" b="0">
                <a:solidFill>
                  <a:schemeClr val="accent1"/>
                </a:solidFill>
              </a:defRPr>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6" name="Content Placeholder 5"/>
          <p:cNvSpPr>
            <a:spLocks noGrp="1"/>
          </p:cNvSpPr>
          <p:nvPr>
            <p:ph sz="quarter" idx="4"/>
          </p:nvPr>
        </p:nvSpPr>
        <p:spPr>
          <a:xfrm>
            <a:off x="5428365" y="3576598"/>
            <a:ext cx="3903091" cy="29848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cxnSp>
        <p:nvCxnSpPr>
          <p:cNvPr id="41" name="Straight Connector 40"/>
          <p:cNvCxnSpPr/>
          <p:nvPr/>
        </p:nvCxnSpPr>
        <p:spPr>
          <a:xfrm>
            <a:off x="1495095" y="2596678"/>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744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6279" y="1009414"/>
            <a:ext cx="7950743" cy="143787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cxnSp>
        <p:nvCxnSpPr>
          <p:cNvPr id="14" name="Straight Connector 13"/>
          <p:cNvCxnSpPr/>
          <p:nvPr/>
        </p:nvCxnSpPr>
        <p:spPr>
          <a:xfrm>
            <a:off x="1495095" y="2596678"/>
            <a:ext cx="771311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0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80274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8" y="1531244"/>
            <a:ext cx="2966644" cy="1512570"/>
          </a:xfrm>
        </p:spPr>
        <p:txBody>
          <a:bodyPr anchor="b">
            <a:normAutofit/>
          </a:bodyPr>
          <a:lstStyle>
            <a:lvl1pPr algn="ctr">
              <a:defRPr sz="2647" b="0"/>
            </a:lvl1pPr>
          </a:lstStyle>
          <a:p>
            <a:r>
              <a:rPr lang="en-US"/>
              <a:t>Click to edit Master title style</a:t>
            </a:r>
            <a:endParaRPr lang="en-US" dirty="0"/>
          </a:p>
        </p:txBody>
      </p:sp>
      <p:sp>
        <p:nvSpPr>
          <p:cNvPr id="3" name="Content Placeholder 2"/>
          <p:cNvSpPr>
            <a:spLocks noGrp="1"/>
          </p:cNvSpPr>
          <p:nvPr>
            <p:ph idx="1"/>
          </p:nvPr>
        </p:nvSpPr>
        <p:spPr>
          <a:xfrm>
            <a:off x="4818184" y="1083074"/>
            <a:ext cx="4508839" cy="539670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6278" y="3342591"/>
            <a:ext cx="2966644" cy="2689018"/>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cxnSp>
        <p:nvCxnSpPr>
          <p:cNvPr id="16" name="Straight Connector 15"/>
          <p:cNvCxnSpPr/>
          <p:nvPr/>
        </p:nvCxnSpPr>
        <p:spPr>
          <a:xfrm>
            <a:off x="1495095" y="3211877"/>
            <a:ext cx="272900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880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6278" y="2077448"/>
            <a:ext cx="4247658" cy="1512570"/>
          </a:xfrm>
        </p:spPr>
        <p:txBody>
          <a:bodyPr anchor="b">
            <a:normAutofit/>
          </a:bodyPr>
          <a:lstStyle>
            <a:lvl1pPr algn="ctr">
              <a:defRPr sz="2647"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61312" y="1139096"/>
            <a:ext cx="3425844" cy="5284661"/>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4200" indent="0">
              <a:buNone/>
              <a:defRPr sz="1764"/>
            </a:lvl2pPr>
            <a:lvl3pPr marL="1008400" indent="0">
              <a:buNone/>
              <a:defRPr sz="1764"/>
            </a:lvl3pPr>
            <a:lvl4pPr marL="1512600" indent="0">
              <a:buNone/>
              <a:defRPr sz="1764"/>
            </a:lvl4pPr>
            <a:lvl5pPr marL="2016801" indent="0">
              <a:buNone/>
              <a:defRPr sz="1764"/>
            </a:lvl5pPr>
            <a:lvl6pPr marL="2521001" indent="0">
              <a:buNone/>
              <a:defRPr sz="1764"/>
            </a:lvl6pPr>
            <a:lvl7pPr marL="3025201" indent="0">
              <a:buNone/>
              <a:defRPr sz="1764"/>
            </a:lvl7pPr>
            <a:lvl8pPr marL="3529401" indent="0">
              <a:buNone/>
              <a:defRPr sz="1764"/>
            </a:lvl8pPr>
            <a:lvl9pPr marL="4033601"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376279" y="3590018"/>
            <a:ext cx="4247657" cy="2016760"/>
          </a:xfrm>
        </p:spPr>
        <p:txBody>
          <a:bodyPr anchor="t">
            <a:normAutofit/>
          </a:bodyPr>
          <a:lstStyle>
            <a:lvl1pPr marL="0" indent="0" algn="ctr">
              <a:buNone/>
              <a:defRPr sz="1764"/>
            </a:lvl1pPr>
            <a:lvl2pPr marL="504200" indent="0">
              <a:buNone/>
              <a:defRPr sz="1323"/>
            </a:lvl2pPr>
            <a:lvl3pPr marL="1008400" indent="0">
              <a:buNone/>
              <a:defRPr sz="1103"/>
            </a:lvl3pPr>
            <a:lvl4pPr marL="1512600" indent="0">
              <a:buNone/>
              <a:defRPr sz="993"/>
            </a:lvl4pPr>
            <a:lvl5pPr marL="2016801" indent="0">
              <a:buNone/>
              <a:defRPr sz="993"/>
            </a:lvl5pPr>
            <a:lvl6pPr marL="2521001" indent="0">
              <a:buNone/>
              <a:defRPr sz="993"/>
            </a:lvl6pPr>
            <a:lvl7pPr marL="3025201" indent="0">
              <a:buNone/>
              <a:defRPr sz="993"/>
            </a:lvl7pPr>
            <a:lvl8pPr marL="3529401" indent="0">
              <a:buNone/>
              <a:defRPr sz="993"/>
            </a:lvl8pPr>
            <a:lvl9pPr marL="4033601" indent="0">
              <a:buNone/>
              <a:defRPr sz="993"/>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526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0703302" cy="756285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376279" y="1009414"/>
            <a:ext cx="7950742" cy="1437876"/>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6278" y="2746066"/>
            <a:ext cx="7950744" cy="379906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3773" y="6573143"/>
            <a:ext cx="1342853" cy="308116"/>
          </a:xfrm>
          <a:prstGeom prst="rect">
            <a:avLst/>
          </a:prstGeom>
        </p:spPr>
        <p:txBody>
          <a:bodyPr vert="horz" lIns="91440" tIns="45720" rIns="91440" bIns="45720" rtlCol="0" anchor="ctr"/>
          <a:lstStyle>
            <a:lvl1pPr algn="r">
              <a:defRPr sz="1103" b="0" i="0">
                <a:solidFill>
                  <a:schemeClr val="tx1"/>
                </a:solidFill>
                <a:effectLst/>
                <a:latin typeface="+mn-lt"/>
              </a:defRPr>
            </a:lvl1pPr>
          </a:lstStyle>
          <a:p>
            <a:fld id="{1D8BD707-D9CF-40AE-B4C6-C98DA3205C09}" type="datetimeFigureOut">
              <a:rPr lang="en-US" smtClean="0"/>
              <a:t>9/22/2023</a:t>
            </a:fld>
            <a:endParaRPr lang="en-US"/>
          </a:p>
        </p:txBody>
      </p:sp>
      <p:sp>
        <p:nvSpPr>
          <p:cNvPr id="5" name="Footer Placeholder 4"/>
          <p:cNvSpPr>
            <a:spLocks noGrp="1"/>
          </p:cNvSpPr>
          <p:nvPr>
            <p:ph type="ftr" sz="quarter" idx="3"/>
          </p:nvPr>
        </p:nvSpPr>
        <p:spPr>
          <a:xfrm>
            <a:off x="1376279" y="6573143"/>
            <a:ext cx="5969624" cy="308116"/>
          </a:xfrm>
          <a:prstGeom prst="rect">
            <a:avLst/>
          </a:prstGeom>
        </p:spPr>
        <p:txBody>
          <a:bodyPr vert="horz" lIns="91440" tIns="45720" rIns="91440" bIns="45720" rtlCol="0" anchor="ctr"/>
          <a:lstStyle>
            <a:lvl1pPr algn="l">
              <a:defRPr sz="1103"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8864495" y="6573143"/>
            <a:ext cx="462527" cy="308116"/>
          </a:xfrm>
          <a:prstGeom prst="rect">
            <a:avLst/>
          </a:prstGeom>
        </p:spPr>
        <p:txBody>
          <a:bodyPr vert="horz" lIns="91440" tIns="45720" rIns="91440" bIns="45720" rtlCol="0" anchor="ctr"/>
          <a:lstStyle>
            <a:lvl1pPr algn="r">
              <a:defRPr sz="1103" b="0" i="0">
                <a:solidFill>
                  <a:schemeClr val="tx1"/>
                </a:solidFill>
                <a:effectLst/>
                <a:latin typeface="+mn-lt"/>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22544488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504200" rtl="0" eaLnBrk="1" latinLnBrk="0" hangingPunct="1">
        <a:spcBef>
          <a:spcPct val="0"/>
        </a:spcBef>
        <a:buNone/>
        <a:defRPr sz="441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5125" indent="-315125" algn="l" defTabSz="504200" rtl="0" eaLnBrk="1" latinLnBrk="0" hangingPunct="1">
        <a:spcBef>
          <a:spcPct val="20000"/>
        </a:spcBef>
        <a:spcAft>
          <a:spcPts val="662"/>
        </a:spcAft>
        <a:buClr>
          <a:schemeClr val="accent1"/>
        </a:buClr>
        <a:buSzPct val="115000"/>
        <a:buFont typeface="Arial"/>
        <a:buChar char="•"/>
        <a:defRPr sz="2647" kern="1200" cap="none">
          <a:solidFill>
            <a:schemeClr val="tx1">
              <a:lumMod val="85000"/>
              <a:lumOff val="15000"/>
            </a:schemeClr>
          </a:solidFill>
          <a:effectLst/>
          <a:latin typeface="+mn-lt"/>
          <a:ea typeface="+mn-ea"/>
          <a:cs typeface="+mn-cs"/>
        </a:defRPr>
      </a:lvl1pPr>
      <a:lvl2pPr marL="819325" indent="-315125" algn="l" defTabSz="504200" rtl="0" eaLnBrk="1" latinLnBrk="0" hangingPunct="1">
        <a:spcBef>
          <a:spcPct val="20000"/>
        </a:spcBef>
        <a:spcAft>
          <a:spcPts val="662"/>
        </a:spcAft>
        <a:buClr>
          <a:schemeClr val="accent1"/>
        </a:buClr>
        <a:buSzPct val="115000"/>
        <a:buFont typeface="Arial"/>
        <a:buChar char="•"/>
        <a:defRPr sz="2206" kern="1200" cap="none">
          <a:solidFill>
            <a:schemeClr val="tx1">
              <a:lumMod val="85000"/>
              <a:lumOff val="15000"/>
            </a:schemeClr>
          </a:solidFill>
          <a:effectLst/>
          <a:latin typeface="+mn-lt"/>
          <a:ea typeface="+mn-ea"/>
          <a:cs typeface="+mn-cs"/>
        </a:defRPr>
      </a:lvl2pPr>
      <a:lvl3pPr marL="1323525" indent="-315125" algn="l" defTabSz="504200" rtl="0" eaLnBrk="1" latinLnBrk="0" hangingPunct="1">
        <a:spcBef>
          <a:spcPct val="20000"/>
        </a:spcBef>
        <a:spcAft>
          <a:spcPts val="662"/>
        </a:spcAft>
        <a:buClr>
          <a:schemeClr val="accent1"/>
        </a:buClr>
        <a:buSzPct val="115000"/>
        <a:buFont typeface="Arial"/>
        <a:buChar char="•"/>
        <a:defRPr sz="1985" kern="1200" cap="none">
          <a:solidFill>
            <a:schemeClr val="tx1">
              <a:lumMod val="85000"/>
              <a:lumOff val="15000"/>
            </a:schemeClr>
          </a:solidFill>
          <a:effectLst/>
          <a:latin typeface="+mn-lt"/>
          <a:ea typeface="+mn-ea"/>
          <a:cs typeface="+mn-cs"/>
        </a:defRPr>
      </a:lvl3pPr>
      <a:lvl4pPr marL="1701676" indent="-189075" algn="l" defTabSz="504200" rtl="0" eaLnBrk="1" latinLnBrk="0" hangingPunct="1">
        <a:spcBef>
          <a:spcPct val="20000"/>
        </a:spcBef>
        <a:spcAft>
          <a:spcPts val="662"/>
        </a:spcAft>
        <a:buClr>
          <a:schemeClr val="accent1"/>
        </a:buClr>
        <a:buSzPct val="115000"/>
        <a:buFont typeface="Arial"/>
        <a:buChar char="•"/>
        <a:defRPr sz="1764" kern="1200" cap="none">
          <a:solidFill>
            <a:schemeClr val="tx1">
              <a:lumMod val="85000"/>
              <a:lumOff val="15000"/>
            </a:schemeClr>
          </a:solidFill>
          <a:effectLst/>
          <a:latin typeface="+mn-lt"/>
          <a:ea typeface="+mn-ea"/>
          <a:cs typeface="+mn-cs"/>
        </a:defRPr>
      </a:lvl4pPr>
      <a:lvl5pPr marL="2205876" indent="-189075"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5pPr>
      <a:lvl6pPr marL="27731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6pPr>
      <a:lvl7pPr marL="32773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7pPr>
      <a:lvl8pPr marL="37815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8pPr>
      <a:lvl9pPr marL="4285701" indent="-252100" algn="l" defTabSz="504200" rtl="0" eaLnBrk="1" latinLnBrk="0" hangingPunct="1">
        <a:spcBef>
          <a:spcPct val="20000"/>
        </a:spcBef>
        <a:spcAft>
          <a:spcPts val="662"/>
        </a:spcAft>
        <a:buClr>
          <a:schemeClr val="accent1"/>
        </a:buClr>
        <a:buSzPct val="115000"/>
        <a:buFont typeface="Arial"/>
        <a:buChar char="•"/>
        <a:defRPr sz="1544" kern="1200" cap="none">
          <a:solidFill>
            <a:schemeClr val="tx1">
              <a:lumMod val="85000"/>
              <a:lumOff val="15000"/>
            </a:schemeClr>
          </a:solidFill>
          <a:effectLst/>
          <a:latin typeface="+mn-lt"/>
          <a:ea typeface="+mn-ea"/>
          <a:cs typeface="+mn-cs"/>
        </a:defRPr>
      </a:lvl9pPr>
    </p:bodyStyle>
    <p:otherStyle>
      <a:defPPr>
        <a:defRPr lang="en-US"/>
      </a:defPPr>
      <a:lvl1pPr marL="0" algn="l" defTabSz="504200" rtl="0" eaLnBrk="1" latinLnBrk="0" hangingPunct="1">
        <a:defRPr sz="1985" kern="1200">
          <a:solidFill>
            <a:schemeClr val="tx1"/>
          </a:solidFill>
          <a:latin typeface="+mn-lt"/>
          <a:ea typeface="+mn-ea"/>
          <a:cs typeface="+mn-cs"/>
        </a:defRPr>
      </a:lvl1pPr>
      <a:lvl2pPr marL="504200" algn="l" defTabSz="504200" rtl="0" eaLnBrk="1" latinLnBrk="0" hangingPunct="1">
        <a:defRPr sz="1985" kern="1200">
          <a:solidFill>
            <a:schemeClr val="tx1"/>
          </a:solidFill>
          <a:latin typeface="+mn-lt"/>
          <a:ea typeface="+mn-ea"/>
          <a:cs typeface="+mn-cs"/>
        </a:defRPr>
      </a:lvl2pPr>
      <a:lvl3pPr marL="1008400" algn="l" defTabSz="504200" rtl="0" eaLnBrk="1" latinLnBrk="0" hangingPunct="1">
        <a:defRPr sz="1985" kern="1200">
          <a:solidFill>
            <a:schemeClr val="tx1"/>
          </a:solidFill>
          <a:latin typeface="+mn-lt"/>
          <a:ea typeface="+mn-ea"/>
          <a:cs typeface="+mn-cs"/>
        </a:defRPr>
      </a:lvl3pPr>
      <a:lvl4pPr marL="1512600" algn="l" defTabSz="504200" rtl="0" eaLnBrk="1" latinLnBrk="0" hangingPunct="1">
        <a:defRPr sz="1985" kern="1200">
          <a:solidFill>
            <a:schemeClr val="tx1"/>
          </a:solidFill>
          <a:latin typeface="+mn-lt"/>
          <a:ea typeface="+mn-ea"/>
          <a:cs typeface="+mn-cs"/>
        </a:defRPr>
      </a:lvl4pPr>
      <a:lvl5pPr marL="2016801" algn="l" defTabSz="504200" rtl="0" eaLnBrk="1" latinLnBrk="0" hangingPunct="1">
        <a:defRPr sz="1985" kern="1200">
          <a:solidFill>
            <a:schemeClr val="tx1"/>
          </a:solidFill>
          <a:latin typeface="+mn-lt"/>
          <a:ea typeface="+mn-ea"/>
          <a:cs typeface="+mn-cs"/>
        </a:defRPr>
      </a:lvl5pPr>
      <a:lvl6pPr marL="2521001" algn="l" defTabSz="504200" rtl="0" eaLnBrk="1" latinLnBrk="0" hangingPunct="1">
        <a:defRPr sz="1985" kern="1200">
          <a:solidFill>
            <a:schemeClr val="tx1"/>
          </a:solidFill>
          <a:latin typeface="+mn-lt"/>
          <a:ea typeface="+mn-ea"/>
          <a:cs typeface="+mn-cs"/>
        </a:defRPr>
      </a:lvl6pPr>
      <a:lvl7pPr marL="3025201" algn="l" defTabSz="504200" rtl="0" eaLnBrk="1" latinLnBrk="0" hangingPunct="1">
        <a:defRPr sz="1985" kern="1200">
          <a:solidFill>
            <a:schemeClr val="tx1"/>
          </a:solidFill>
          <a:latin typeface="+mn-lt"/>
          <a:ea typeface="+mn-ea"/>
          <a:cs typeface="+mn-cs"/>
        </a:defRPr>
      </a:lvl7pPr>
      <a:lvl8pPr marL="3529401" algn="l" defTabSz="504200" rtl="0" eaLnBrk="1" latinLnBrk="0" hangingPunct="1">
        <a:defRPr sz="1985" kern="1200">
          <a:solidFill>
            <a:schemeClr val="tx1"/>
          </a:solidFill>
          <a:latin typeface="+mn-lt"/>
          <a:ea typeface="+mn-ea"/>
          <a:cs typeface="+mn-cs"/>
        </a:defRPr>
      </a:lvl8pPr>
      <a:lvl9pPr marL="4033601" algn="l" defTabSz="5042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594100" y="1190625"/>
            <a:ext cx="3302635" cy="2388235"/>
            <a:chOff x="3579876" y="1513332"/>
            <a:chExt cx="3302635" cy="2388235"/>
          </a:xfrm>
        </p:grpSpPr>
        <p:sp>
          <p:nvSpPr>
            <p:cNvPr id="3" name="object 3"/>
            <p:cNvSpPr/>
            <p:nvPr/>
          </p:nvSpPr>
          <p:spPr>
            <a:xfrm>
              <a:off x="3579876" y="1513332"/>
              <a:ext cx="3302635" cy="2388235"/>
            </a:xfrm>
            <a:custGeom>
              <a:avLst/>
              <a:gdLst/>
              <a:ahLst/>
              <a:cxnLst/>
              <a:rect l="l" t="t" r="r" b="b"/>
              <a:pathLst>
                <a:path w="3302634" h="2388235">
                  <a:moveTo>
                    <a:pt x="3296411" y="2388108"/>
                  </a:moveTo>
                  <a:lnTo>
                    <a:pt x="6096" y="2388108"/>
                  </a:lnTo>
                  <a:lnTo>
                    <a:pt x="0" y="2382012"/>
                  </a:lnTo>
                  <a:lnTo>
                    <a:pt x="0" y="6096"/>
                  </a:lnTo>
                  <a:lnTo>
                    <a:pt x="6096" y="0"/>
                  </a:lnTo>
                  <a:lnTo>
                    <a:pt x="3296411" y="0"/>
                  </a:lnTo>
                  <a:lnTo>
                    <a:pt x="3302508" y="6096"/>
                  </a:lnTo>
                  <a:lnTo>
                    <a:pt x="3302508" y="12192"/>
                  </a:lnTo>
                  <a:lnTo>
                    <a:pt x="25908" y="12192"/>
                  </a:lnTo>
                  <a:lnTo>
                    <a:pt x="12192" y="25908"/>
                  </a:lnTo>
                  <a:lnTo>
                    <a:pt x="25908" y="25908"/>
                  </a:lnTo>
                  <a:lnTo>
                    <a:pt x="25908" y="2362200"/>
                  </a:lnTo>
                  <a:lnTo>
                    <a:pt x="12192" y="2362200"/>
                  </a:lnTo>
                  <a:lnTo>
                    <a:pt x="25908" y="2374392"/>
                  </a:lnTo>
                  <a:lnTo>
                    <a:pt x="3302508" y="2374392"/>
                  </a:lnTo>
                  <a:lnTo>
                    <a:pt x="3302508" y="2382012"/>
                  </a:lnTo>
                  <a:lnTo>
                    <a:pt x="3296411" y="2388108"/>
                  </a:lnTo>
                  <a:close/>
                </a:path>
                <a:path w="3302634" h="2388235">
                  <a:moveTo>
                    <a:pt x="25908" y="25908"/>
                  </a:moveTo>
                  <a:lnTo>
                    <a:pt x="12192" y="25908"/>
                  </a:lnTo>
                  <a:lnTo>
                    <a:pt x="25908" y="12192"/>
                  </a:lnTo>
                  <a:lnTo>
                    <a:pt x="25908" y="25908"/>
                  </a:lnTo>
                  <a:close/>
                </a:path>
                <a:path w="3302634" h="2388235">
                  <a:moveTo>
                    <a:pt x="3276600" y="25908"/>
                  </a:moveTo>
                  <a:lnTo>
                    <a:pt x="25908" y="25908"/>
                  </a:lnTo>
                  <a:lnTo>
                    <a:pt x="25908" y="12192"/>
                  </a:lnTo>
                  <a:lnTo>
                    <a:pt x="3276600" y="12192"/>
                  </a:lnTo>
                  <a:lnTo>
                    <a:pt x="3276600" y="25908"/>
                  </a:lnTo>
                  <a:close/>
                </a:path>
                <a:path w="3302634" h="2388235">
                  <a:moveTo>
                    <a:pt x="3276600" y="2374392"/>
                  </a:moveTo>
                  <a:lnTo>
                    <a:pt x="3276600" y="12192"/>
                  </a:lnTo>
                  <a:lnTo>
                    <a:pt x="3288792" y="25908"/>
                  </a:lnTo>
                  <a:lnTo>
                    <a:pt x="3302508" y="25908"/>
                  </a:lnTo>
                  <a:lnTo>
                    <a:pt x="3302508" y="2362200"/>
                  </a:lnTo>
                  <a:lnTo>
                    <a:pt x="3288792" y="2362200"/>
                  </a:lnTo>
                  <a:lnTo>
                    <a:pt x="3276600" y="2374392"/>
                  </a:lnTo>
                  <a:close/>
                </a:path>
                <a:path w="3302634" h="2388235">
                  <a:moveTo>
                    <a:pt x="3302508" y="25908"/>
                  </a:moveTo>
                  <a:lnTo>
                    <a:pt x="3288792" y="25908"/>
                  </a:lnTo>
                  <a:lnTo>
                    <a:pt x="3276600" y="12192"/>
                  </a:lnTo>
                  <a:lnTo>
                    <a:pt x="3302508" y="12192"/>
                  </a:lnTo>
                  <a:lnTo>
                    <a:pt x="3302508" y="25908"/>
                  </a:lnTo>
                  <a:close/>
                </a:path>
                <a:path w="3302634" h="2388235">
                  <a:moveTo>
                    <a:pt x="25908" y="2374392"/>
                  </a:moveTo>
                  <a:lnTo>
                    <a:pt x="12192" y="2362200"/>
                  </a:lnTo>
                  <a:lnTo>
                    <a:pt x="25908" y="2362200"/>
                  </a:lnTo>
                  <a:lnTo>
                    <a:pt x="25908" y="2374392"/>
                  </a:lnTo>
                  <a:close/>
                </a:path>
                <a:path w="3302634" h="2388235">
                  <a:moveTo>
                    <a:pt x="3276600" y="2374392"/>
                  </a:moveTo>
                  <a:lnTo>
                    <a:pt x="25908" y="2374392"/>
                  </a:lnTo>
                  <a:lnTo>
                    <a:pt x="25908" y="2362200"/>
                  </a:lnTo>
                  <a:lnTo>
                    <a:pt x="3276600" y="2362200"/>
                  </a:lnTo>
                  <a:lnTo>
                    <a:pt x="3276600" y="2374392"/>
                  </a:lnTo>
                  <a:close/>
                </a:path>
                <a:path w="3302634" h="2388235">
                  <a:moveTo>
                    <a:pt x="3302508" y="2374392"/>
                  </a:moveTo>
                  <a:lnTo>
                    <a:pt x="3276600" y="2374392"/>
                  </a:lnTo>
                  <a:lnTo>
                    <a:pt x="3288792" y="2362200"/>
                  </a:lnTo>
                  <a:lnTo>
                    <a:pt x="3302508" y="2362200"/>
                  </a:lnTo>
                  <a:lnTo>
                    <a:pt x="3302508" y="2374392"/>
                  </a:lnTo>
                  <a:close/>
                </a:path>
              </a:pathLst>
            </a:custGeom>
            <a:solidFill>
              <a:srgbClr val="385D89"/>
            </a:solidFill>
          </p:spPr>
          <p:txBody>
            <a:bodyPr wrap="square" lIns="0" tIns="0" rIns="0" bIns="0" rtlCol="0"/>
            <a:lstStyle/>
            <a:p>
              <a:endParaRPr/>
            </a:p>
          </p:txBody>
        </p:sp>
        <p:pic>
          <p:nvPicPr>
            <p:cNvPr id="4" name="object 4"/>
            <p:cNvPicPr/>
            <p:nvPr/>
          </p:nvPicPr>
          <p:blipFill>
            <a:blip r:embed="rId2" cstate="print"/>
            <a:stretch>
              <a:fillRect/>
            </a:stretch>
          </p:blipFill>
          <p:spPr>
            <a:xfrm>
              <a:off x="3681984" y="1650492"/>
              <a:ext cx="3060191" cy="2154935"/>
            </a:xfrm>
            <a:prstGeom prst="rect">
              <a:avLst/>
            </a:prstGeom>
          </p:spPr>
        </p:pic>
      </p:grpSp>
      <p:sp>
        <p:nvSpPr>
          <p:cNvPr id="5" name="object 5"/>
          <p:cNvSpPr txBox="1">
            <a:spLocks noGrp="1"/>
          </p:cNvSpPr>
          <p:nvPr>
            <p:ph type="title"/>
          </p:nvPr>
        </p:nvSpPr>
        <p:spPr>
          <a:xfrm>
            <a:off x="546100" y="4770118"/>
            <a:ext cx="9677400" cy="874598"/>
          </a:xfrm>
          <a:prstGeom prst="rect">
            <a:avLst/>
          </a:prstGeom>
        </p:spPr>
        <p:txBody>
          <a:bodyPr vert="horz" wrap="square" lIns="0" tIns="12700" rIns="0" bIns="0" rtlCol="0">
            <a:spAutoFit/>
          </a:bodyPr>
          <a:lstStyle/>
          <a:p>
            <a:pPr marL="12065" marR="5080" algn="ctr">
              <a:lnSpc>
                <a:spcPct val="100000"/>
              </a:lnSpc>
              <a:spcBef>
                <a:spcPts val="100"/>
              </a:spcBef>
            </a:pPr>
            <a:r>
              <a:rPr lang="en-US" sz="2800" b="0" spc="-10"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Introduction </a:t>
            </a:r>
            <a:r>
              <a:rPr sz="2800" b="0" spc="-20" dirty="0">
                <a:solidFill>
                  <a:schemeClr val="tx2">
                    <a:lumMod val="75000"/>
                  </a:schemeClr>
                </a:solidFill>
                <a:latin typeface="Bernard MT Condensed" panose="02050806060905020404" pitchFamily="18" charset="0"/>
              </a:rPr>
              <a:t>to </a:t>
            </a:r>
            <a:r>
              <a:rPr sz="2800" b="0" dirty="0">
                <a:solidFill>
                  <a:schemeClr val="tx2">
                    <a:lumMod val="75000"/>
                  </a:schemeClr>
                </a:solidFill>
                <a:latin typeface="Bernard MT Condensed" panose="02050806060905020404" pitchFamily="18" charset="0"/>
              </a:rPr>
              <a:t>NBA </a:t>
            </a:r>
            <a:endParaRPr sz="2800" b="0" spc="-20" dirty="0">
              <a:solidFill>
                <a:schemeClr val="tx2">
                  <a:lumMod val="75000"/>
                </a:schemeClr>
              </a:solidFill>
              <a:latin typeface="Bernard MT Condensed" panose="02050806060905020404" pitchFamily="18" charset="0"/>
            </a:endParaRPr>
          </a:p>
          <a:p>
            <a:pPr algn="ctr">
              <a:lnSpc>
                <a:spcPct val="100000"/>
              </a:lnSpc>
            </a:pPr>
            <a:r>
              <a:rPr sz="2800" b="0" spc="-10" dirty="0">
                <a:solidFill>
                  <a:schemeClr val="tx2">
                    <a:lumMod val="75000"/>
                  </a:schemeClr>
                </a:solidFill>
                <a:latin typeface="Bernard MT Condensed" panose="02050806060905020404" pitchFamily="18" charset="0"/>
              </a:rPr>
              <a:t>by</a:t>
            </a:r>
            <a:r>
              <a:rPr sz="2800" b="0" spc="-5" dirty="0">
                <a:solidFill>
                  <a:schemeClr val="tx2">
                    <a:lumMod val="75000"/>
                  </a:schemeClr>
                </a:solidFill>
                <a:latin typeface="Bernard MT Condensed" panose="02050806060905020404" pitchFamily="18" charset="0"/>
              </a:rPr>
              <a:t> </a:t>
            </a:r>
            <a:r>
              <a:rPr sz="2800" b="0" spc="-85" dirty="0">
                <a:solidFill>
                  <a:schemeClr val="tx2">
                    <a:lumMod val="75000"/>
                  </a:schemeClr>
                </a:solidFill>
                <a:latin typeface="Bernard MT Condensed" panose="02050806060905020404" pitchFamily="18" charset="0"/>
              </a:rPr>
              <a:t>Dr.</a:t>
            </a:r>
            <a:r>
              <a:rPr sz="2800" b="0" spc="-3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Anil</a:t>
            </a:r>
            <a:r>
              <a:rPr sz="2800" b="0" spc="-15"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Kumar</a:t>
            </a:r>
            <a:r>
              <a:rPr sz="2800" b="0" spc="-20" dirty="0">
                <a:solidFill>
                  <a:schemeClr val="tx2">
                    <a:lumMod val="75000"/>
                  </a:schemeClr>
                </a:solidFill>
                <a:latin typeface="Bernard MT Condensed" panose="02050806060905020404" pitchFamily="18" charset="0"/>
              </a:rPr>
              <a:t> </a:t>
            </a:r>
            <a:r>
              <a:rPr sz="2800" b="0" spc="-5" dirty="0">
                <a:solidFill>
                  <a:schemeClr val="tx2">
                    <a:lumMod val="75000"/>
                  </a:schemeClr>
                </a:solidFill>
                <a:latin typeface="Bernard MT Condensed" panose="02050806060905020404" pitchFamily="18" charset="0"/>
              </a:rPr>
              <a:t>Nassa,</a:t>
            </a:r>
            <a:r>
              <a:rPr sz="2800" b="0" spc="10" dirty="0">
                <a:solidFill>
                  <a:schemeClr val="tx2">
                    <a:lumMod val="75000"/>
                  </a:schemeClr>
                </a:solidFill>
                <a:latin typeface="Bernard MT Condensed" panose="02050806060905020404" pitchFamily="18" charset="0"/>
              </a:rPr>
              <a:t> </a:t>
            </a:r>
            <a:r>
              <a:rPr sz="2800" b="0" dirty="0">
                <a:solidFill>
                  <a:schemeClr val="tx2">
                    <a:lumMod val="75000"/>
                  </a:schemeClr>
                </a:solidFill>
                <a:latin typeface="Bernard MT Condensed" panose="02050806060905020404" pitchFamily="18" charset="0"/>
              </a:rPr>
              <a:t>Member</a:t>
            </a:r>
            <a:r>
              <a:rPr sz="2800" b="0" spc="-20" dirty="0">
                <a:solidFill>
                  <a:schemeClr val="tx2">
                    <a:lumMod val="75000"/>
                  </a:schemeClr>
                </a:solidFill>
                <a:latin typeface="Bernard MT Condensed" panose="02050806060905020404" pitchFamily="18" charset="0"/>
              </a:rPr>
              <a:t> </a:t>
            </a:r>
            <a:r>
              <a:rPr sz="2800" b="0" spc="-25" dirty="0">
                <a:solidFill>
                  <a:schemeClr val="tx2">
                    <a:lumMod val="75000"/>
                  </a:schemeClr>
                </a:solidFill>
                <a:latin typeface="Bernard MT Condensed" panose="02050806060905020404" pitchFamily="18" charset="0"/>
              </a:rPr>
              <a:t>Secretary,</a:t>
            </a:r>
            <a:r>
              <a:rPr sz="2800" b="0" spc="-45" dirty="0">
                <a:solidFill>
                  <a:schemeClr val="tx2">
                    <a:lumMod val="75000"/>
                  </a:schemeClr>
                </a:solidFill>
                <a:latin typeface="Bernard MT Condensed" panose="02050806060905020404" pitchFamily="18" charset="0"/>
              </a:rPr>
              <a:t> </a:t>
            </a:r>
            <a:r>
              <a:rPr sz="2800" b="0" spc="-10" dirty="0">
                <a:solidFill>
                  <a:schemeClr val="tx2">
                    <a:lumMod val="75000"/>
                  </a:schemeClr>
                </a:solidFill>
                <a:latin typeface="Bernard MT Condensed" panose="02050806060905020404" pitchFamily="18" charset="0"/>
              </a:rPr>
              <a:t>NBA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4638" y="811786"/>
            <a:ext cx="8302625"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u="heavy" spc="-25" dirty="0">
                <a:solidFill>
                  <a:srgbClr val="4B390D"/>
                </a:solidFill>
                <a:uFill>
                  <a:solidFill>
                    <a:srgbClr val="000000"/>
                  </a:solidFill>
                </a:uFill>
                <a:latin typeface="Calibri" panose="020F0502020204030204" pitchFamily="34" charset="0"/>
                <a:cs typeface="Calibri" panose="020F0502020204030204" pitchFamily="34" charset="0"/>
              </a:rPr>
              <a:t>WASHINGTON ACCORD</a:t>
            </a:r>
            <a:endParaRPr sz="48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690371" y="1921298"/>
            <a:ext cx="9228329" cy="4672048"/>
          </a:xfrm>
          <a:prstGeom prst="rect">
            <a:avLst/>
          </a:prstGeom>
        </p:spPr>
        <p:txBody>
          <a:bodyPr vert="horz" wrap="square" lIns="0" tIns="53340" rIns="0" bIns="0" rtlCol="0">
            <a:spAutoFit/>
          </a:bodyPr>
          <a:lstStyle/>
          <a:p>
            <a:pPr marL="354965" marR="5080" indent="-342900" algn="just">
              <a:lnSpc>
                <a:spcPct val="90000"/>
              </a:lnSpc>
              <a:spcBef>
                <a:spcPts val="420"/>
              </a:spcBef>
              <a:buFont typeface="Arial MT"/>
              <a:buChar char="•"/>
              <a:tabLst>
                <a:tab pos="355600" algn="l"/>
              </a:tabLst>
            </a:pPr>
            <a:r>
              <a:rPr sz="2700" spc="-5" dirty="0">
                <a:latin typeface="Calibri"/>
                <a:cs typeface="Calibri"/>
              </a:rPr>
              <a:t>The</a:t>
            </a:r>
            <a:r>
              <a:rPr sz="2700" dirty="0">
                <a:latin typeface="Calibri"/>
                <a:cs typeface="Calibri"/>
              </a:rPr>
              <a:t> </a:t>
            </a:r>
            <a:r>
              <a:rPr sz="2700" spc="-10" dirty="0">
                <a:latin typeface="Calibri"/>
                <a:cs typeface="Calibri"/>
              </a:rPr>
              <a:t>membership</a:t>
            </a:r>
            <a:r>
              <a:rPr sz="2700" spc="-5" dirty="0">
                <a:latin typeface="Calibri"/>
                <a:cs typeface="Calibri"/>
              </a:rPr>
              <a:t> </a:t>
            </a:r>
            <a:r>
              <a:rPr sz="2700" dirty="0">
                <a:latin typeface="Calibri"/>
                <a:cs typeface="Calibri"/>
              </a:rPr>
              <a:t>of</a:t>
            </a:r>
            <a:r>
              <a:rPr sz="2700" spc="5" dirty="0">
                <a:latin typeface="Calibri"/>
                <a:cs typeface="Calibri"/>
              </a:rPr>
              <a:t> </a:t>
            </a:r>
            <a:r>
              <a:rPr sz="2700" spc="-25" dirty="0">
                <a:latin typeface="Calibri"/>
                <a:cs typeface="Calibri"/>
              </a:rPr>
              <a:t>Washington</a:t>
            </a:r>
            <a:r>
              <a:rPr sz="2700" spc="-20" dirty="0">
                <a:latin typeface="Calibri"/>
                <a:cs typeface="Calibri"/>
              </a:rPr>
              <a:t> </a:t>
            </a:r>
            <a:r>
              <a:rPr sz="2700" spc="-15" dirty="0">
                <a:latin typeface="Calibri"/>
                <a:cs typeface="Calibri"/>
              </a:rPr>
              <a:t>Accord</a:t>
            </a:r>
            <a:r>
              <a:rPr sz="2700" spc="-10" dirty="0">
                <a:latin typeface="Calibri"/>
                <a:cs typeface="Calibri"/>
              </a:rPr>
              <a:t> </a:t>
            </a:r>
            <a:r>
              <a:rPr sz="2700" dirty="0">
                <a:latin typeface="Calibri"/>
                <a:cs typeface="Calibri"/>
              </a:rPr>
              <a:t>is</a:t>
            </a:r>
            <a:r>
              <a:rPr sz="2700" spc="5" dirty="0">
                <a:latin typeface="Calibri"/>
                <a:cs typeface="Calibri"/>
              </a:rPr>
              <a:t> </a:t>
            </a:r>
            <a:r>
              <a:rPr sz="2700" dirty="0">
                <a:latin typeface="Calibri"/>
                <a:cs typeface="Calibri"/>
              </a:rPr>
              <a:t>an </a:t>
            </a:r>
            <a:r>
              <a:rPr sz="2700" spc="5" dirty="0">
                <a:latin typeface="Calibri"/>
                <a:cs typeface="Calibri"/>
              </a:rPr>
              <a:t> </a:t>
            </a:r>
            <a:r>
              <a:rPr sz="2700" spc="-10" dirty="0">
                <a:latin typeface="Calibri"/>
                <a:cs typeface="Calibri"/>
              </a:rPr>
              <a:t>international recognition </a:t>
            </a:r>
            <a:r>
              <a:rPr sz="2700" dirty="0">
                <a:latin typeface="Calibri"/>
                <a:cs typeface="Calibri"/>
              </a:rPr>
              <a:t>of </a:t>
            </a:r>
            <a:r>
              <a:rPr sz="2700" spc="-5" dirty="0">
                <a:latin typeface="Calibri"/>
                <a:cs typeface="Calibri"/>
              </a:rPr>
              <a:t>the quality </a:t>
            </a:r>
            <a:r>
              <a:rPr sz="2700" dirty="0">
                <a:latin typeface="Calibri"/>
                <a:cs typeface="Calibri"/>
              </a:rPr>
              <a:t>of </a:t>
            </a:r>
            <a:r>
              <a:rPr sz="2700" spc="-20" dirty="0">
                <a:latin typeface="Calibri"/>
                <a:cs typeface="Calibri"/>
              </a:rPr>
              <a:t>undergraduate </a:t>
            </a:r>
            <a:r>
              <a:rPr sz="2700" spc="-600" dirty="0">
                <a:latin typeface="Calibri"/>
                <a:cs typeface="Calibri"/>
              </a:rPr>
              <a:t> </a:t>
            </a:r>
            <a:r>
              <a:rPr sz="2700" spc="-5" dirty="0">
                <a:latin typeface="Calibri"/>
                <a:cs typeface="Calibri"/>
              </a:rPr>
              <a:t>engineering </a:t>
            </a:r>
            <a:r>
              <a:rPr sz="2700" spc="-10" dirty="0">
                <a:latin typeface="Calibri"/>
                <a:cs typeface="Calibri"/>
              </a:rPr>
              <a:t>education </a:t>
            </a:r>
            <a:r>
              <a:rPr sz="2700" spc="-25" dirty="0">
                <a:latin typeface="Calibri"/>
                <a:cs typeface="Calibri"/>
              </a:rPr>
              <a:t>offered </a:t>
            </a:r>
            <a:r>
              <a:rPr sz="2700" spc="-10" dirty="0">
                <a:latin typeface="Calibri"/>
                <a:cs typeface="Calibri"/>
              </a:rPr>
              <a:t>by </a:t>
            </a:r>
            <a:r>
              <a:rPr sz="2700" spc="-5" dirty="0">
                <a:latin typeface="Calibri"/>
                <a:cs typeface="Calibri"/>
              </a:rPr>
              <a:t>the </a:t>
            </a:r>
            <a:r>
              <a:rPr sz="2700" spc="-10" dirty="0">
                <a:latin typeface="Calibri"/>
                <a:cs typeface="Calibri"/>
              </a:rPr>
              <a:t>member </a:t>
            </a:r>
            <a:r>
              <a:rPr sz="2700" spc="-15" dirty="0">
                <a:latin typeface="Calibri"/>
                <a:cs typeface="Calibri"/>
              </a:rPr>
              <a:t>country </a:t>
            </a:r>
            <a:r>
              <a:rPr sz="2700" spc="-10" dirty="0">
                <a:latin typeface="Calibri"/>
                <a:cs typeface="Calibri"/>
              </a:rPr>
              <a:t> </a:t>
            </a:r>
            <a:r>
              <a:rPr sz="2700" spc="-5" dirty="0">
                <a:latin typeface="Calibri"/>
                <a:cs typeface="Calibri"/>
              </a:rPr>
              <a:t>and </a:t>
            </a:r>
            <a:r>
              <a:rPr sz="2700" dirty="0">
                <a:latin typeface="Calibri"/>
                <a:cs typeface="Calibri"/>
              </a:rPr>
              <a:t>is an </a:t>
            </a:r>
            <a:r>
              <a:rPr sz="2700" spc="-15" dirty="0">
                <a:latin typeface="Calibri"/>
                <a:cs typeface="Calibri"/>
              </a:rPr>
              <a:t>avenue </a:t>
            </a:r>
            <a:r>
              <a:rPr sz="2700" spc="-10" dirty="0">
                <a:latin typeface="Calibri"/>
                <a:cs typeface="Calibri"/>
              </a:rPr>
              <a:t>to bring </a:t>
            </a:r>
            <a:r>
              <a:rPr sz="2700" dirty="0">
                <a:latin typeface="Calibri"/>
                <a:cs typeface="Calibri"/>
              </a:rPr>
              <a:t>it </a:t>
            </a:r>
            <a:r>
              <a:rPr sz="2700" spc="-10" dirty="0">
                <a:latin typeface="Calibri"/>
                <a:cs typeface="Calibri"/>
              </a:rPr>
              <a:t>into </a:t>
            </a:r>
            <a:r>
              <a:rPr sz="2700" spc="-5" dirty="0">
                <a:latin typeface="Calibri"/>
                <a:cs typeface="Calibri"/>
              </a:rPr>
              <a:t>the </a:t>
            </a:r>
            <a:r>
              <a:rPr sz="2700" spc="-10" dirty="0">
                <a:latin typeface="Calibri"/>
                <a:cs typeface="Calibri"/>
              </a:rPr>
              <a:t>world </a:t>
            </a:r>
            <a:r>
              <a:rPr sz="2700" spc="-5" dirty="0">
                <a:latin typeface="Calibri"/>
                <a:cs typeface="Calibri"/>
              </a:rPr>
              <a:t>class </a:t>
            </a:r>
            <a:r>
              <a:rPr sz="2700" spc="-35" dirty="0">
                <a:latin typeface="Calibri"/>
                <a:cs typeface="Calibri"/>
              </a:rPr>
              <a:t>category. </a:t>
            </a:r>
            <a:r>
              <a:rPr sz="2700" spc="-600" dirty="0">
                <a:latin typeface="Calibri"/>
                <a:cs typeface="Calibri"/>
              </a:rPr>
              <a:t> </a:t>
            </a:r>
            <a:r>
              <a:rPr sz="2700" spc="-5" dirty="0">
                <a:latin typeface="Calibri"/>
                <a:cs typeface="Calibri"/>
              </a:rPr>
              <a:t>It </a:t>
            </a:r>
            <a:r>
              <a:rPr sz="2700" spc="-20" dirty="0">
                <a:latin typeface="Calibri"/>
                <a:cs typeface="Calibri"/>
              </a:rPr>
              <a:t>encourages </a:t>
            </a:r>
            <a:r>
              <a:rPr sz="2700" spc="-5" dirty="0">
                <a:latin typeface="Calibri"/>
                <a:cs typeface="Calibri"/>
              </a:rPr>
              <a:t>and </a:t>
            </a:r>
            <a:r>
              <a:rPr sz="2700" spc="-20" dirty="0">
                <a:latin typeface="Calibri"/>
                <a:cs typeface="Calibri"/>
              </a:rPr>
              <a:t>facilitates </a:t>
            </a:r>
            <a:r>
              <a:rPr sz="2700" spc="-10" dirty="0">
                <a:latin typeface="Calibri"/>
                <a:cs typeface="Calibri"/>
              </a:rPr>
              <a:t>the </a:t>
            </a:r>
            <a:r>
              <a:rPr sz="2700" dirty="0">
                <a:latin typeface="Calibri"/>
                <a:cs typeface="Calibri"/>
              </a:rPr>
              <a:t>mobility of </a:t>
            </a:r>
            <a:r>
              <a:rPr sz="2700" spc="-5" dirty="0">
                <a:latin typeface="Calibri"/>
                <a:cs typeface="Calibri"/>
              </a:rPr>
              <a:t>engineering </a:t>
            </a:r>
            <a:r>
              <a:rPr sz="2700" dirty="0">
                <a:latin typeface="Calibri"/>
                <a:cs typeface="Calibri"/>
              </a:rPr>
              <a:t> </a:t>
            </a:r>
            <a:r>
              <a:rPr sz="2700" spc="-15" dirty="0">
                <a:latin typeface="Calibri"/>
                <a:cs typeface="Calibri"/>
              </a:rPr>
              <a:t>graduates</a:t>
            </a:r>
            <a:r>
              <a:rPr sz="2700" spc="-55" dirty="0">
                <a:latin typeface="Calibri"/>
                <a:cs typeface="Calibri"/>
              </a:rPr>
              <a:t> </a:t>
            </a:r>
            <a:r>
              <a:rPr sz="2700" dirty="0">
                <a:latin typeface="Calibri"/>
                <a:cs typeface="Calibri"/>
              </a:rPr>
              <a:t>and</a:t>
            </a:r>
            <a:r>
              <a:rPr sz="2700" spc="-35" dirty="0">
                <a:latin typeface="Calibri"/>
                <a:cs typeface="Calibri"/>
              </a:rPr>
              <a:t> </a:t>
            </a:r>
            <a:r>
              <a:rPr sz="2700" spc="-10" dirty="0">
                <a:latin typeface="Calibri"/>
                <a:cs typeface="Calibri"/>
              </a:rPr>
              <a:t>professionals</a:t>
            </a:r>
            <a:r>
              <a:rPr sz="2700" spc="-25" dirty="0">
                <a:latin typeface="Calibri"/>
                <a:cs typeface="Calibri"/>
              </a:rPr>
              <a:t> </a:t>
            </a:r>
            <a:r>
              <a:rPr sz="2700" spc="-15" dirty="0">
                <a:latin typeface="Calibri"/>
                <a:cs typeface="Calibri"/>
              </a:rPr>
              <a:t>at</a:t>
            </a:r>
            <a:r>
              <a:rPr sz="2700" spc="-30" dirty="0">
                <a:latin typeface="Calibri"/>
                <a:cs typeface="Calibri"/>
              </a:rPr>
              <a:t> </a:t>
            </a:r>
            <a:r>
              <a:rPr sz="2700" spc="-10" dirty="0">
                <a:latin typeface="Calibri"/>
                <a:cs typeface="Calibri"/>
              </a:rPr>
              <a:t>international</a:t>
            </a:r>
            <a:r>
              <a:rPr sz="2700" spc="-20" dirty="0">
                <a:latin typeface="Calibri"/>
                <a:cs typeface="Calibri"/>
              </a:rPr>
              <a:t> </a:t>
            </a:r>
            <a:r>
              <a:rPr sz="2700" spc="-10" dirty="0">
                <a:latin typeface="Calibri"/>
                <a:cs typeface="Calibri"/>
              </a:rPr>
              <a:t>level.</a:t>
            </a:r>
            <a:endParaRPr lang="en-US" sz="2700" spc="-10" dirty="0">
              <a:latin typeface="Calibri"/>
              <a:cs typeface="Calibri"/>
            </a:endParaRPr>
          </a:p>
          <a:p>
            <a:pPr marL="12065" marR="5080" algn="just">
              <a:lnSpc>
                <a:spcPct val="90000"/>
              </a:lnSpc>
              <a:spcBef>
                <a:spcPts val="420"/>
              </a:spcBef>
              <a:tabLst>
                <a:tab pos="355600" algn="l"/>
              </a:tabLst>
            </a:pPr>
            <a:endParaRPr dirty="0">
              <a:latin typeface="Calibri"/>
              <a:cs typeface="Calibri"/>
            </a:endParaRPr>
          </a:p>
          <a:p>
            <a:pPr marL="354965" marR="5080" indent="-342900" algn="just">
              <a:lnSpc>
                <a:spcPts val="2920"/>
              </a:lnSpc>
              <a:spcBef>
                <a:spcPts val="690"/>
              </a:spcBef>
              <a:buFont typeface="Arial MT"/>
              <a:buChar char="•"/>
              <a:tabLst>
                <a:tab pos="355600" algn="l"/>
              </a:tabLst>
            </a:pPr>
            <a:r>
              <a:rPr sz="2700" b="1" dirty="0">
                <a:latin typeface="Calibri"/>
                <a:cs typeface="Calibri"/>
              </a:rPr>
              <a:t>India became </a:t>
            </a:r>
            <a:r>
              <a:rPr sz="2700" b="1" spc="-10" dirty="0">
                <a:latin typeface="Calibri"/>
                <a:cs typeface="Calibri"/>
              </a:rPr>
              <a:t>Permanent Signatory </a:t>
            </a:r>
            <a:r>
              <a:rPr sz="2700" b="1" spc="-20" dirty="0">
                <a:latin typeface="Calibri"/>
                <a:cs typeface="Calibri"/>
              </a:rPr>
              <a:t>status </a:t>
            </a:r>
            <a:r>
              <a:rPr sz="2700" b="1" spc="5" dirty="0">
                <a:latin typeface="Calibri"/>
                <a:cs typeface="Calibri"/>
              </a:rPr>
              <a:t>in </a:t>
            </a:r>
            <a:r>
              <a:rPr sz="2700" b="1" dirty="0">
                <a:latin typeface="Calibri"/>
                <a:cs typeface="Calibri"/>
              </a:rPr>
              <a:t>June, </a:t>
            </a:r>
            <a:r>
              <a:rPr sz="2700" b="1" spc="-5" dirty="0">
                <a:latin typeface="Calibri"/>
                <a:cs typeface="Calibri"/>
              </a:rPr>
              <a:t>2014 </a:t>
            </a:r>
            <a:r>
              <a:rPr sz="2700" b="1" dirty="0">
                <a:latin typeface="Calibri"/>
                <a:cs typeface="Calibri"/>
              </a:rPr>
              <a:t> </a:t>
            </a:r>
            <a:r>
              <a:rPr sz="2700" b="1" spc="-5" dirty="0">
                <a:latin typeface="Calibri"/>
                <a:cs typeface="Calibri"/>
              </a:rPr>
              <a:t>and</a:t>
            </a:r>
            <a:r>
              <a:rPr sz="2700" b="1" spc="340" dirty="0">
                <a:latin typeface="Calibri"/>
                <a:cs typeface="Calibri"/>
              </a:rPr>
              <a:t> </a:t>
            </a:r>
            <a:r>
              <a:rPr sz="2700" b="1" spc="-20" dirty="0">
                <a:latin typeface="Calibri"/>
                <a:cs typeface="Calibri"/>
              </a:rPr>
              <a:t>again</a:t>
            </a:r>
            <a:r>
              <a:rPr sz="2700" b="1" spc="345" dirty="0">
                <a:latin typeface="Calibri"/>
                <a:cs typeface="Calibri"/>
              </a:rPr>
              <a:t> </a:t>
            </a:r>
            <a:r>
              <a:rPr sz="2700" b="1" spc="5" dirty="0">
                <a:latin typeface="Calibri"/>
                <a:cs typeface="Calibri"/>
              </a:rPr>
              <a:t>in</a:t>
            </a:r>
            <a:r>
              <a:rPr sz="2700" b="1" spc="320" dirty="0">
                <a:latin typeface="Calibri"/>
                <a:cs typeface="Calibri"/>
              </a:rPr>
              <a:t> </a:t>
            </a:r>
            <a:r>
              <a:rPr sz="2700" b="1" spc="-5" dirty="0">
                <a:latin typeface="Calibri"/>
                <a:cs typeface="Calibri"/>
              </a:rPr>
              <a:t>2020</a:t>
            </a:r>
            <a:r>
              <a:rPr sz="2700" b="1" spc="320" dirty="0">
                <a:latin typeface="Calibri"/>
                <a:cs typeface="Calibri"/>
              </a:rPr>
              <a:t> </a:t>
            </a:r>
            <a:r>
              <a:rPr sz="2700" b="1" spc="-15" dirty="0">
                <a:latin typeface="Calibri"/>
                <a:cs typeface="Calibri"/>
              </a:rPr>
              <a:t>got</a:t>
            </a:r>
            <a:r>
              <a:rPr sz="2700" b="1" spc="320" dirty="0">
                <a:latin typeface="Calibri"/>
                <a:cs typeface="Calibri"/>
              </a:rPr>
              <a:t> </a:t>
            </a:r>
            <a:r>
              <a:rPr sz="2700" b="1" spc="-5" dirty="0">
                <a:latin typeface="Calibri"/>
                <a:cs typeface="Calibri"/>
              </a:rPr>
              <a:t>the</a:t>
            </a:r>
            <a:r>
              <a:rPr sz="2700" b="1" spc="325" dirty="0">
                <a:latin typeface="Calibri"/>
                <a:cs typeface="Calibri"/>
              </a:rPr>
              <a:t> </a:t>
            </a:r>
            <a:r>
              <a:rPr sz="2700" b="1" spc="-10" dirty="0">
                <a:latin typeface="Calibri"/>
                <a:cs typeface="Calibri"/>
              </a:rPr>
              <a:t>Permanent</a:t>
            </a:r>
            <a:r>
              <a:rPr sz="2700" b="1" spc="320" dirty="0">
                <a:latin typeface="Calibri"/>
                <a:cs typeface="Calibri"/>
              </a:rPr>
              <a:t> </a:t>
            </a:r>
            <a:r>
              <a:rPr sz="2700" b="1" spc="-5" dirty="0">
                <a:latin typeface="Calibri"/>
                <a:cs typeface="Calibri"/>
              </a:rPr>
              <a:t>Signatory</a:t>
            </a:r>
            <a:r>
              <a:rPr sz="2700" b="1" spc="325" dirty="0">
                <a:latin typeface="Calibri"/>
                <a:cs typeface="Calibri"/>
              </a:rPr>
              <a:t> </a:t>
            </a:r>
            <a:r>
              <a:rPr sz="2700" b="1" spc="-20" dirty="0">
                <a:latin typeface="Calibri"/>
                <a:cs typeface="Calibri"/>
              </a:rPr>
              <a:t>status </a:t>
            </a:r>
            <a:r>
              <a:rPr sz="2700" b="1" spc="-600" dirty="0">
                <a:latin typeface="Calibri"/>
                <a:cs typeface="Calibri"/>
              </a:rPr>
              <a:t> </a:t>
            </a:r>
            <a:r>
              <a:rPr sz="2700" b="1" dirty="0">
                <a:latin typeface="Calibri"/>
                <a:cs typeface="Calibri"/>
              </a:rPr>
              <a:t>of </a:t>
            </a:r>
            <a:r>
              <a:rPr sz="2700" b="1" spc="-15" dirty="0">
                <a:latin typeface="Calibri"/>
                <a:cs typeface="Calibri"/>
              </a:rPr>
              <a:t>Washington Accord for </a:t>
            </a:r>
            <a:r>
              <a:rPr sz="2700" b="1" dirty="0">
                <a:latin typeface="Calibri"/>
                <a:cs typeface="Calibri"/>
              </a:rPr>
              <a:t>a </a:t>
            </a:r>
            <a:r>
              <a:rPr sz="2700" b="1" spc="-5" dirty="0">
                <a:latin typeface="Calibri"/>
                <a:cs typeface="Calibri"/>
              </a:rPr>
              <a:t>further period </a:t>
            </a:r>
            <a:r>
              <a:rPr sz="2700" b="1" spc="-15" dirty="0">
                <a:latin typeface="Calibri"/>
                <a:cs typeface="Calibri"/>
              </a:rPr>
              <a:t>of </a:t>
            </a:r>
            <a:r>
              <a:rPr sz="2700" b="1" spc="-10" dirty="0">
                <a:latin typeface="Calibri"/>
                <a:cs typeface="Calibri"/>
              </a:rPr>
              <a:t>six </a:t>
            </a:r>
            <a:r>
              <a:rPr sz="2700" b="1" spc="-15" dirty="0">
                <a:latin typeface="Calibri"/>
                <a:cs typeface="Calibri"/>
              </a:rPr>
              <a:t>years. </a:t>
            </a:r>
            <a:r>
              <a:rPr sz="2700" b="1" spc="-10" dirty="0">
                <a:latin typeface="Calibri"/>
                <a:cs typeface="Calibri"/>
              </a:rPr>
              <a:t> </a:t>
            </a:r>
            <a:r>
              <a:rPr sz="2700" b="1" dirty="0">
                <a:latin typeface="Calibri"/>
                <a:cs typeface="Calibri"/>
              </a:rPr>
              <a:t>In</a:t>
            </a:r>
            <a:r>
              <a:rPr sz="2700" b="1" spc="5" dirty="0">
                <a:latin typeface="Calibri"/>
                <a:cs typeface="Calibri"/>
              </a:rPr>
              <a:t> </a:t>
            </a:r>
            <a:r>
              <a:rPr sz="2700" b="1" spc="-5" dirty="0">
                <a:latin typeface="Calibri"/>
                <a:cs typeface="Calibri"/>
              </a:rPr>
              <a:t>the</a:t>
            </a:r>
            <a:r>
              <a:rPr sz="2700" b="1" dirty="0">
                <a:latin typeface="Calibri"/>
                <a:cs typeface="Calibri"/>
              </a:rPr>
              <a:t> </a:t>
            </a:r>
            <a:r>
              <a:rPr sz="2700" b="1" spc="-15" dirty="0">
                <a:latin typeface="Calibri"/>
                <a:cs typeface="Calibri"/>
              </a:rPr>
              <a:t>Washington</a:t>
            </a:r>
            <a:r>
              <a:rPr sz="2700" b="1" spc="-10" dirty="0">
                <a:latin typeface="Calibri"/>
                <a:cs typeface="Calibri"/>
              </a:rPr>
              <a:t> </a:t>
            </a:r>
            <a:r>
              <a:rPr sz="2700" b="1" spc="-15" dirty="0">
                <a:latin typeface="Calibri"/>
                <a:cs typeface="Calibri"/>
              </a:rPr>
              <a:t>Accord,</a:t>
            </a:r>
            <a:r>
              <a:rPr sz="2700" b="1" spc="-10" dirty="0">
                <a:latin typeface="Calibri"/>
                <a:cs typeface="Calibri"/>
              </a:rPr>
              <a:t> </a:t>
            </a:r>
            <a:r>
              <a:rPr sz="2700" b="1" spc="-5" dirty="0">
                <a:latin typeface="Calibri"/>
                <a:cs typeface="Calibri"/>
              </a:rPr>
              <a:t>India</a:t>
            </a:r>
            <a:r>
              <a:rPr sz="2700" b="1" dirty="0">
                <a:latin typeface="Calibri"/>
                <a:cs typeface="Calibri"/>
              </a:rPr>
              <a:t> </a:t>
            </a:r>
            <a:r>
              <a:rPr sz="2700" b="1" spc="-10" dirty="0">
                <a:latin typeface="Calibri"/>
                <a:cs typeface="Calibri"/>
              </a:rPr>
              <a:t>is</a:t>
            </a:r>
            <a:r>
              <a:rPr sz="2700" b="1" spc="-5" dirty="0">
                <a:latin typeface="Calibri"/>
                <a:cs typeface="Calibri"/>
              </a:rPr>
              <a:t> </a:t>
            </a:r>
            <a:r>
              <a:rPr sz="2700" b="1" spc="-15" dirty="0">
                <a:latin typeface="Calibri"/>
                <a:cs typeface="Calibri"/>
              </a:rPr>
              <a:t>represented</a:t>
            </a:r>
            <a:r>
              <a:rPr sz="2700" b="1" spc="-10" dirty="0">
                <a:latin typeface="Calibri"/>
                <a:cs typeface="Calibri"/>
              </a:rPr>
              <a:t> </a:t>
            </a:r>
            <a:r>
              <a:rPr sz="2700" b="1" dirty="0">
                <a:latin typeface="Calibri"/>
                <a:cs typeface="Calibri"/>
              </a:rPr>
              <a:t>by </a:t>
            </a:r>
            <a:r>
              <a:rPr sz="2700" b="1" spc="5" dirty="0">
                <a:latin typeface="Calibri"/>
                <a:cs typeface="Calibri"/>
              </a:rPr>
              <a:t> </a:t>
            </a:r>
            <a:r>
              <a:rPr sz="2700" b="1" spc="-10" dirty="0">
                <a:latin typeface="Calibri"/>
                <a:cs typeface="Calibri"/>
              </a:rPr>
              <a:t>National</a:t>
            </a:r>
            <a:r>
              <a:rPr sz="2700" b="1" spc="15" dirty="0">
                <a:latin typeface="Calibri"/>
                <a:cs typeface="Calibri"/>
              </a:rPr>
              <a:t> </a:t>
            </a:r>
            <a:r>
              <a:rPr sz="2700" b="1" spc="-15" dirty="0">
                <a:latin typeface="Calibri"/>
                <a:cs typeface="Calibri"/>
              </a:rPr>
              <a:t>Board</a:t>
            </a:r>
            <a:r>
              <a:rPr sz="2700" b="1" spc="15" dirty="0">
                <a:latin typeface="Calibri"/>
                <a:cs typeface="Calibri"/>
              </a:rPr>
              <a:t> </a:t>
            </a:r>
            <a:r>
              <a:rPr sz="2700" b="1" dirty="0">
                <a:latin typeface="Calibri"/>
                <a:cs typeface="Calibri"/>
              </a:rPr>
              <a:t>of</a:t>
            </a:r>
            <a:r>
              <a:rPr sz="2700" b="1" spc="-10" dirty="0">
                <a:latin typeface="Calibri"/>
                <a:cs typeface="Calibri"/>
              </a:rPr>
              <a:t> Accreditation(NBA).</a:t>
            </a:r>
            <a:endParaRPr sz="2700" dirty="0">
              <a:latin typeface="Calibri"/>
              <a:cs typeface="Calibri"/>
            </a:endParaRPr>
          </a:p>
        </p:txBody>
      </p:sp>
      <p:pic>
        <p:nvPicPr>
          <p:cNvPr id="4" name="object 4">
            <a:extLst>
              <a:ext uri="{FF2B5EF4-FFF2-40B4-BE49-F238E27FC236}">
                <a16:creationId xmlns:a16="http://schemas.microsoft.com/office/drawing/2014/main" id="{A99B0C84-40E3-4C58-8EAF-C2C1F63A7C28}"/>
              </a:ext>
            </a:extLst>
          </p:cNvPr>
          <p:cNvPicPr/>
          <p:nvPr/>
        </p:nvPicPr>
        <p:blipFill>
          <a:blip r:embed="rId2" cstate="print"/>
          <a:stretch>
            <a:fillRect/>
          </a:stretch>
        </p:blipFill>
        <p:spPr>
          <a:xfrm>
            <a:off x="0" y="25323"/>
            <a:ext cx="690371" cy="5745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0371" y="2105025"/>
            <a:ext cx="8761171" cy="4244752"/>
          </a:xfrm>
          <a:prstGeom prst="rect">
            <a:avLst/>
          </a:prstGeom>
        </p:spPr>
        <p:txBody>
          <a:bodyPr vert="horz" wrap="square" lIns="0" tIns="12700" rIns="0" bIns="0" rtlCol="0">
            <a:spAutoFit/>
          </a:bodyPr>
          <a:lstStyle/>
          <a:p>
            <a:pPr marL="469265" marR="6985" indent="-457200" algn="just">
              <a:lnSpc>
                <a:spcPct val="100000"/>
              </a:lnSpc>
              <a:spcBef>
                <a:spcPts val="100"/>
              </a:spcBef>
              <a:buFont typeface="PMingLiU-ExtB"/>
              <a:buChar char="❑"/>
              <a:tabLst>
                <a:tab pos="469900" algn="l"/>
              </a:tabLst>
            </a:pPr>
            <a:r>
              <a:rPr sz="2400" b="1" dirty="0">
                <a:solidFill>
                  <a:srgbClr val="FF0000"/>
                </a:solidFill>
                <a:latin typeface="Calibri"/>
                <a:cs typeface="Calibri"/>
              </a:rPr>
              <a:t>Not </a:t>
            </a:r>
            <a:r>
              <a:rPr sz="2400" b="1" spc="-10" dirty="0">
                <a:solidFill>
                  <a:srgbClr val="FF0000"/>
                </a:solidFill>
                <a:latin typeface="Calibri"/>
                <a:cs typeface="Calibri"/>
              </a:rPr>
              <a:t>to </a:t>
            </a:r>
            <a:r>
              <a:rPr sz="2400" spc="-5" dirty="0">
                <a:solidFill>
                  <a:srgbClr val="1F497C"/>
                </a:solidFill>
                <a:latin typeface="Calibri"/>
                <a:cs typeface="Calibri"/>
              </a:rPr>
              <a:t>find </a:t>
            </a:r>
            <a:r>
              <a:rPr sz="2400" spc="-10" dirty="0">
                <a:solidFill>
                  <a:srgbClr val="1F497C"/>
                </a:solidFill>
                <a:latin typeface="Calibri"/>
                <a:cs typeface="Calibri"/>
              </a:rPr>
              <a:t>faults </a:t>
            </a:r>
            <a:r>
              <a:rPr sz="2400" spc="-5" dirty="0">
                <a:solidFill>
                  <a:srgbClr val="1F497C"/>
                </a:solidFill>
                <a:latin typeface="Calibri"/>
                <a:cs typeface="Calibri"/>
              </a:rPr>
              <a:t>with the institution but </a:t>
            </a:r>
            <a:r>
              <a:rPr sz="2400" spc="-10" dirty="0">
                <a:solidFill>
                  <a:srgbClr val="1F497C"/>
                </a:solidFill>
                <a:latin typeface="Calibri"/>
                <a:cs typeface="Calibri"/>
              </a:rPr>
              <a:t>to </a:t>
            </a:r>
            <a:r>
              <a:rPr sz="2400" spc="-5" dirty="0">
                <a:solidFill>
                  <a:srgbClr val="1F497C"/>
                </a:solidFill>
                <a:latin typeface="Calibri"/>
                <a:cs typeface="Calibri"/>
              </a:rPr>
              <a:t>assess the </a:t>
            </a:r>
            <a:r>
              <a:rPr sz="2400" spc="-15" dirty="0">
                <a:solidFill>
                  <a:srgbClr val="1F497C"/>
                </a:solidFill>
                <a:latin typeface="Calibri"/>
                <a:cs typeface="Calibri"/>
              </a:rPr>
              <a:t>status- </a:t>
            </a:r>
            <a:r>
              <a:rPr sz="2400" spc="-10" dirty="0">
                <a:solidFill>
                  <a:srgbClr val="1F497C"/>
                </a:solidFill>
                <a:latin typeface="Calibri"/>
                <a:cs typeface="Calibri"/>
              </a:rPr>
              <a:t> </a:t>
            </a:r>
            <a:r>
              <a:rPr sz="2400" spc="-15" dirty="0">
                <a:solidFill>
                  <a:srgbClr val="1F497C"/>
                </a:solidFill>
                <a:latin typeface="Calibri"/>
                <a:cs typeface="Calibri"/>
              </a:rPr>
              <a:t>ante </a:t>
            </a:r>
            <a:r>
              <a:rPr sz="2400" spc="-10" dirty="0">
                <a:solidFill>
                  <a:srgbClr val="1F497C"/>
                </a:solidFill>
                <a:latin typeface="Calibri"/>
                <a:cs typeface="Calibri"/>
              </a:rPr>
              <a:t>of</a:t>
            </a:r>
            <a:r>
              <a:rPr sz="2400" spc="20" dirty="0">
                <a:solidFill>
                  <a:srgbClr val="1F497C"/>
                </a:solidFill>
                <a:latin typeface="Calibri"/>
                <a:cs typeface="Calibri"/>
              </a:rPr>
              <a:t> </a:t>
            </a:r>
            <a:r>
              <a:rPr sz="2400" spc="-5" dirty="0">
                <a:solidFill>
                  <a:srgbClr val="1F497C"/>
                </a:solidFill>
                <a:latin typeface="Calibri"/>
                <a:cs typeface="Calibri"/>
              </a:rPr>
              <a:t>the</a:t>
            </a:r>
            <a:r>
              <a:rPr sz="2400" spc="15" dirty="0">
                <a:solidFill>
                  <a:srgbClr val="1F497C"/>
                </a:solidFill>
                <a:latin typeface="Calibri"/>
                <a:cs typeface="Calibri"/>
              </a:rPr>
              <a:t> </a:t>
            </a:r>
            <a:r>
              <a:rPr sz="2400" spc="-10" dirty="0">
                <a:solidFill>
                  <a:srgbClr val="1F497C"/>
                </a:solidFill>
                <a:latin typeface="Calibri"/>
                <a:cs typeface="Calibri"/>
              </a:rPr>
              <a:t>performance.</a:t>
            </a:r>
            <a:endParaRPr sz="2400" dirty="0">
              <a:latin typeface="Calibri"/>
              <a:cs typeface="Calibri"/>
            </a:endParaRPr>
          </a:p>
          <a:p>
            <a:pPr marL="469265" marR="508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 </a:t>
            </a:r>
            <a:r>
              <a:rPr sz="2400" b="1" spc="-20" dirty="0">
                <a:solidFill>
                  <a:srgbClr val="FF0000"/>
                </a:solidFill>
                <a:latin typeface="Calibri"/>
                <a:cs typeface="Calibri"/>
              </a:rPr>
              <a:t>to </a:t>
            </a:r>
            <a:r>
              <a:rPr sz="2400" spc="-10" dirty="0">
                <a:solidFill>
                  <a:srgbClr val="1F497C"/>
                </a:solidFill>
                <a:latin typeface="Calibri"/>
                <a:cs typeface="Calibri"/>
              </a:rPr>
              <a:t>denigrate </a:t>
            </a:r>
            <a:r>
              <a:rPr sz="2400" spc="-5" dirty="0">
                <a:solidFill>
                  <a:srgbClr val="1F497C"/>
                </a:solidFill>
                <a:latin typeface="Calibri"/>
                <a:cs typeface="Calibri"/>
              </a:rPr>
              <a:t>the </a:t>
            </a:r>
            <a:r>
              <a:rPr sz="2400" spc="-10" dirty="0">
                <a:solidFill>
                  <a:srgbClr val="1F497C"/>
                </a:solidFill>
                <a:latin typeface="Calibri"/>
                <a:cs typeface="Calibri"/>
              </a:rPr>
              <a:t>working </a:t>
            </a:r>
            <a:r>
              <a:rPr sz="2400" spc="-15" dirty="0">
                <a:solidFill>
                  <a:srgbClr val="1F497C"/>
                </a:solidFill>
                <a:latin typeface="Calibri"/>
                <a:cs typeface="Calibri"/>
              </a:rPr>
              <a:t>style </a:t>
            </a:r>
            <a:r>
              <a:rPr sz="2400" spc="-10" dirty="0">
                <a:solidFill>
                  <a:srgbClr val="1F497C"/>
                </a:solidFill>
                <a:latin typeface="Calibri"/>
                <a:cs typeface="Calibri"/>
              </a:rPr>
              <a:t>of </a:t>
            </a:r>
            <a:r>
              <a:rPr sz="2400" spc="-5" dirty="0">
                <a:solidFill>
                  <a:srgbClr val="1F497C"/>
                </a:solidFill>
                <a:latin typeface="Calibri"/>
                <a:cs typeface="Calibri"/>
              </a:rPr>
              <a:t>the institution </a:t>
            </a:r>
            <a:r>
              <a:rPr sz="2400" dirty="0">
                <a:solidFill>
                  <a:srgbClr val="1F497C"/>
                </a:solidFill>
                <a:latin typeface="Calibri"/>
                <a:cs typeface="Calibri"/>
              </a:rPr>
              <a:t>and </a:t>
            </a:r>
            <a:r>
              <a:rPr sz="2400" spc="-5" dirty="0">
                <a:solidFill>
                  <a:srgbClr val="1F497C"/>
                </a:solidFill>
                <a:latin typeface="Calibri"/>
                <a:cs typeface="Calibri"/>
              </a:rPr>
              <a:t>its </a:t>
            </a:r>
            <a:r>
              <a:rPr sz="2400" dirty="0">
                <a:solidFill>
                  <a:srgbClr val="1F497C"/>
                </a:solidFill>
                <a:latin typeface="Calibri"/>
                <a:cs typeface="Calibri"/>
              </a:rPr>
              <a:t> </a:t>
            </a:r>
            <a:r>
              <a:rPr sz="2400" spc="-15" dirty="0">
                <a:solidFill>
                  <a:srgbClr val="1F497C"/>
                </a:solidFill>
                <a:latin typeface="Calibri"/>
                <a:cs typeface="Calibri"/>
              </a:rPr>
              <a:t>programs </a:t>
            </a:r>
            <a:r>
              <a:rPr sz="2400" spc="-10" dirty="0">
                <a:solidFill>
                  <a:srgbClr val="1F497C"/>
                </a:solidFill>
                <a:latin typeface="Calibri"/>
                <a:cs typeface="Calibri"/>
              </a:rPr>
              <a:t>but </a:t>
            </a:r>
            <a:r>
              <a:rPr sz="2400" spc="-20" dirty="0">
                <a:solidFill>
                  <a:srgbClr val="1F497C"/>
                </a:solidFill>
                <a:latin typeface="Calibri"/>
                <a:cs typeface="Calibri"/>
              </a:rPr>
              <a:t>to </a:t>
            </a:r>
            <a:r>
              <a:rPr sz="2400" spc="-10" dirty="0">
                <a:solidFill>
                  <a:srgbClr val="1F497C"/>
                </a:solidFill>
                <a:latin typeface="Calibri"/>
                <a:cs typeface="Calibri"/>
              </a:rPr>
              <a:t>provide </a:t>
            </a:r>
            <a:r>
              <a:rPr sz="2400" dirty="0">
                <a:solidFill>
                  <a:srgbClr val="1F497C"/>
                </a:solidFill>
                <a:latin typeface="Calibri"/>
                <a:cs typeface="Calibri"/>
              </a:rPr>
              <a:t>a </a:t>
            </a:r>
            <a:r>
              <a:rPr sz="2400" spc="-15" dirty="0">
                <a:solidFill>
                  <a:srgbClr val="1F497C"/>
                </a:solidFill>
                <a:latin typeface="Calibri"/>
                <a:cs typeface="Calibri"/>
              </a:rPr>
              <a:t>feed </a:t>
            </a:r>
            <a:r>
              <a:rPr sz="2400" dirty="0">
                <a:solidFill>
                  <a:srgbClr val="1F497C"/>
                </a:solidFill>
                <a:latin typeface="Calibri"/>
                <a:cs typeface="Calibri"/>
              </a:rPr>
              <a:t>back on their </a:t>
            </a:r>
            <a:r>
              <a:rPr sz="2400" spc="-15" dirty="0">
                <a:solidFill>
                  <a:srgbClr val="1F497C"/>
                </a:solidFill>
                <a:latin typeface="Calibri"/>
                <a:cs typeface="Calibri"/>
              </a:rPr>
              <a:t>strengths </a:t>
            </a:r>
            <a:r>
              <a:rPr sz="2400" spc="-5" dirty="0">
                <a:solidFill>
                  <a:srgbClr val="1F497C"/>
                </a:solidFill>
                <a:latin typeface="Calibri"/>
                <a:cs typeface="Calibri"/>
              </a:rPr>
              <a:t>and </a:t>
            </a:r>
            <a:r>
              <a:rPr sz="2400" dirty="0">
                <a:solidFill>
                  <a:srgbClr val="1F497C"/>
                </a:solidFill>
                <a:latin typeface="Calibri"/>
                <a:cs typeface="Calibri"/>
              </a:rPr>
              <a:t> </a:t>
            </a:r>
            <a:r>
              <a:rPr sz="2400" spc="-5" dirty="0">
                <a:solidFill>
                  <a:srgbClr val="1F497C"/>
                </a:solidFill>
                <a:latin typeface="Calibri"/>
                <a:cs typeface="Calibri"/>
              </a:rPr>
              <a:t>weaknesses.</a:t>
            </a:r>
            <a:endParaRPr sz="2400" dirty="0">
              <a:latin typeface="Calibri"/>
              <a:cs typeface="Calibri"/>
            </a:endParaRPr>
          </a:p>
          <a:p>
            <a:pPr marL="469265" marR="508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a:t>
            </a:r>
            <a:r>
              <a:rPr sz="2400" b="1" spc="5" dirty="0">
                <a:solidFill>
                  <a:srgbClr val="FF0000"/>
                </a:solidFill>
                <a:latin typeface="Calibri"/>
                <a:cs typeface="Calibri"/>
              </a:rPr>
              <a:t> </a:t>
            </a:r>
            <a:r>
              <a:rPr sz="2400" b="1" spc="-20" dirty="0">
                <a:solidFill>
                  <a:srgbClr val="FF0000"/>
                </a:solidFill>
                <a:latin typeface="Calibri"/>
                <a:cs typeface="Calibri"/>
              </a:rPr>
              <a:t>to</a:t>
            </a:r>
            <a:r>
              <a:rPr sz="2400" b="1" spc="-15" dirty="0">
                <a:solidFill>
                  <a:srgbClr val="FF0000"/>
                </a:solidFill>
                <a:latin typeface="Calibri"/>
                <a:cs typeface="Calibri"/>
              </a:rPr>
              <a:t> </a:t>
            </a:r>
            <a:r>
              <a:rPr sz="2400" spc="-15" dirty="0">
                <a:solidFill>
                  <a:srgbClr val="1F497C"/>
                </a:solidFill>
                <a:latin typeface="Calibri"/>
                <a:cs typeface="Calibri"/>
              </a:rPr>
              <a:t>demarcate</a:t>
            </a:r>
            <a:r>
              <a:rPr sz="2400" spc="-10" dirty="0">
                <a:solidFill>
                  <a:srgbClr val="1F497C"/>
                </a:solidFill>
                <a:latin typeface="Calibri"/>
                <a:cs typeface="Calibri"/>
              </a:rPr>
              <a:t> </a:t>
            </a:r>
            <a:r>
              <a:rPr sz="2400" spc="-5" dirty="0">
                <a:solidFill>
                  <a:srgbClr val="1F497C"/>
                </a:solidFill>
                <a:latin typeface="Calibri"/>
                <a:cs typeface="Calibri"/>
              </a:rPr>
              <a:t>the</a:t>
            </a:r>
            <a:r>
              <a:rPr sz="2400" dirty="0">
                <a:solidFill>
                  <a:srgbClr val="1F497C"/>
                </a:solidFill>
                <a:latin typeface="Calibri"/>
                <a:cs typeface="Calibri"/>
              </a:rPr>
              <a:t> </a:t>
            </a:r>
            <a:r>
              <a:rPr sz="2400" spc="-5" dirty="0">
                <a:solidFill>
                  <a:srgbClr val="1F497C"/>
                </a:solidFill>
                <a:latin typeface="Calibri"/>
                <a:cs typeface="Calibri"/>
              </a:rPr>
              <a:t>boundaries</a:t>
            </a:r>
            <a:r>
              <a:rPr sz="2400" dirty="0">
                <a:solidFill>
                  <a:srgbClr val="1F497C"/>
                </a:solidFill>
                <a:latin typeface="Calibri"/>
                <a:cs typeface="Calibri"/>
              </a:rPr>
              <a:t> of</a:t>
            </a:r>
            <a:r>
              <a:rPr sz="2400" spc="5" dirty="0">
                <a:solidFill>
                  <a:srgbClr val="1F497C"/>
                </a:solidFill>
                <a:latin typeface="Calibri"/>
                <a:cs typeface="Calibri"/>
              </a:rPr>
              <a:t> </a:t>
            </a:r>
            <a:r>
              <a:rPr sz="2400" spc="-5" dirty="0">
                <a:solidFill>
                  <a:srgbClr val="1F497C"/>
                </a:solidFill>
                <a:latin typeface="Calibri"/>
                <a:cs typeface="Calibri"/>
              </a:rPr>
              <a:t>quality</a:t>
            </a:r>
            <a:r>
              <a:rPr sz="2400" dirty="0">
                <a:solidFill>
                  <a:srgbClr val="1F497C"/>
                </a:solidFill>
                <a:latin typeface="Calibri"/>
                <a:cs typeface="Calibri"/>
              </a:rPr>
              <a:t> </a:t>
            </a:r>
            <a:r>
              <a:rPr sz="2400" spc="-5" dirty="0">
                <a:solidFill>
                  <a:srgbClr val="1F497C"/>
                </a:solidFill>
                <a:latin typeface="Calibri"/>
                <a:cs typeface="Calibri"/>
              </a:rPr>
              <a:t>but</a:t>
            </a:r>
            <a:r>
              <a:rPr sz="2400" dirty="0">
                <a:solidFill>
                  <a:srgbClr val="1F497C"/>
                </a:solidFill>
                <a:latin typeface="Calibri"/>
                <a:cs typeface="Calibri"/>
              </a:rPr>
              <a:t> </a:t>
            </a:r>
            <a:r>
              <a:rPr sz="2400" spc="-20" dirty="0">
                <a:solidFill>
                  <a:srgbClr val="1F497C"/>
                </a:solidFill>
                <a:latin typeface="Calibri"/>
                <a:cs typeface="Calibri"/>
              </a:rPr>
              <a:t>to</a:t>
            </a:r>
            <a:r>
              <a:rPr sz="2400" spc="-15" dirty="0">
                <a:solidFill>
                  <a:srgbClr val="1F497C"/>
                </a:solidFill>
                <a:latin typeface="Calibri"/>
                <a:cs typeface="Calibri"/>
              </a:rPr>
              <a:t> </a:t>
            </a:r>
            <a:r>
              <a:rPr sz="2400" spc="-20" dirty="0">
                <a:solidFill>
                  <a:srgbClr val="1F497C"/>
                </a:solidFill>
                <a:latin typeface="Calibri"/>
                <a:cs typeface="Calibri"/>
              </a:rPr>
              <a:t>offer</a:t>
            </a:r>
            <a:r>
              <a:rPr sz="2400" spc="-15" dirty="0">
                <a:solidFill>
                  <a:srgbClr val="1F497C"/>
                </a:solidFill>
                <a:latin typeface="Calibri"/>
                <a:cs typeface="Calibri"/>
              </a:rPr>
              <a:t> </a:t>
            </a:r>
            <a:r>
              <a:rPr sz="2400" dirty="0">
                <a:solidFill>
                  <a:srgbClr val="1F497C"/>
                </a:solidFill>
                <a:latin typeface="Calibri"/>
                <a:cs typeface="Calibri"/>
              </a:rPr>
              <a:t>a </a:t>
            </a:r>
            <a:r>
              <a:rPr sz="2400" spc="5" dirty="0">
                <a:solidFill>
                  <a:srgbClr val="1F497C"/>
                </a:solidFill>
                <a:latin typeface="Calibri"/>
                <a:cs typeface="Calibri"/>
              </a:rPr>
              <a:t> </a:t>
            </a:r>
            <a:r>
              <a:rPr sz="2400" spc="-5" dirty="0">
                <a:solidFill>
                  <a:srgbClr val="1F497C"/>
                </a:solidFill>
                <a:latin typeface="Calibri"/>
                <a:cs typeface="Calibri"/>
              </a:rPr>
              <a:t>sensitizing</a:t>
            </a:r>
            <a:r>
              <a:rPr sz="2400" dirty="0">
                <a:solidFill>
                  <a:srgbClr val="1F497C"/>
                </a:solidFill>
                <a:latin typeface="Calibri"/>
                <a:cs typeface="Calibri"/>
              </a:rPr>
              <a:t> </a:t>
            </a:r>
            <a:r>
              <a:rPr sz="2400" spc="-10" dirty="0">
                <a:solidFill>
                  <a:srgbClr val="1F497C"/>
                </a:solidFill>
                <a:latin typeface="Calibri"/>
                <a:cs typeface="Calibri"/>
              </a:rPr>
              <a:t>process</a:t>
            </a:r>
            <a:r>
              <a:rPr sz="2400" spc="-5" dirty="0">
                <a:solidFill>
                  <a:srgbClr val="1F497C"/>
                </a:solidFill>
                <a:latin typeface="Calibri"/>
                <a:cs typeface="Calibri"/>
              </a:rPr>
              <a:t> </a:t>
            </a:r>
            <a:r>
              <a:rPr sz="2400" spc="-20" dirty="0">
                <a:solidFill>
                  <a:srgbClr val="1F497C"/>
                </a:solidFill>
                <a:latin typeface="Calibri"/>
                <a:cs typeface="Calibri"/>
              </a:rPr>
              <a:t>for</a:t>
            </a:r>
            <a:r>
              <a:rPr sz="2400" spc="-15" dirty="0">
                <a:solidFill>
                  <a:srgbClr val="1F497C"/>
                </a:solidFill>
                <a:latin typeface="Calibri"/>
                <a:cs typeface="Calibri"/>
              </a:rPr>
              <a:t> </a:t>
            </a:r>
            <a:r>
              <a:rPr sz="2400" spc="-10" dirty="0">
                <a:solidFill>
                  <a:srgbClr val="1F497C"/>
                </a:solidFill>
                <a:latin typeface="Calibri"/>
                <a:cs typeface="Calibri"/>
              </a:rPr>
              <a:t>continuous</a:t>
            </a:r>
            <a:r>
              <a:rPr sz="2400" spc="-5" dirty="0">
                <a:solidFill>
                  <a:srgbClr val="1F497C"/>
                </a:solidFill>
                <a:latin typeface="Calibri"/>
                <a:cs typeface="Calibri"/>
              </a:rPr>
              <a:t> </a:t>
            </a:r>
            <a:r>
              <a:rPr sz="2400" spc="-15" dirty="0">
                <a:solidFill>
                  <a:srgbClr val="1F497C"/>
                </a:solidFill>
                <a:latin typeface="Calibri"/>
                <a:cs typeface="Calibri"/>
              </a:rPr>
              <a:t>improvement</a:t>
            </a:r>
            <a:r>
              <a:rPr sz="2400" spc="-10" dirty="0">
                <a:solidFill>
                  <a:srgbClr val="1F497C"/>
                </a:solidFill>
                <a:latin typeface="Calibri"/>
                <a:cs typeface="Calibri"/>
              </a:rPr>
              <a:t> </a:t>
            </a:r>
            <a:r>
              <a:rPr sz="2400" dirty="0">
                <a:solidFill>
                  <a:srgbClr val="1F497C"/>
                </a:solidFill>
                <a:latin typeface="Calibri"/>
                <a:cs typeface="Calibri"/>
              </a:rPr>
              <a:t>in</a:t>
            </a:r>
            <a:r>
              <a:rPr sz="2400" spc="5" dirty="0">
                <a:solidFill>
                  <a:srgbClr val="1F497C"/>
                </a:solidFill>
                <a:latin typeface="Calibri"/>
                <a:cs typeface="Calibri"/>
              </a:rPr>
              <a:t> </a:t>
            </a:r>
            <a:r>
              <a:rPr sz="2400" dirty="0">
                <a:solidFill>
                  <a:srgbClr val="1F497C"/>
                </a:solidFill>
                <a:latin typeface="Calibri"/>
                <a:cs typeface="Calibri"/>
              </a:rPr>
              <a:t>quality </a:t>
            </a:r>
            <a:r>
              <a:rPr sz="2400" spc="5" dirty="0">
                <a:solidFill>
                  <a:srgbClr val="1F497C"/>
                </a:solidFill>
                <a:latin typeface="Calibri"/>
                <a:cs typeface="Calibri"/>
              </a:rPr>
              <a:t> </a:t>
            </a:r>
            <a:r>
              <a:rPr sz="2400" spc="-10" dirty="0">
                <a:solidFill>
                  <a:srgbClr val="1F497C"/>
                </a:solidFill>
                <a:latin typeface="Calibri"/>
                <a:cs typeface="Calibri"/>
              </a:rPr>
              <a:t>provisions.</a:t>
            </a:r>
            <a:endParaRPr sz="2400" dirty="0">
              <a:latin typeface="Calibri"/>
              <a:cs typeface="Calibri"/>
            </a:endParaRPr>
          </a:p>
          <a:p>
            <a:pPr marL="469265" marR="6350" indent="-457200" algn="just">
              <a:lnSpc>
                <a:spcPct val="100000"/>
              </a:lnSpc>
              <a:spcBef>
                <a:spcPts val="1440"/>
              </a:spcBef>
              <a:buFont typeface="PMingLiU-ExtB"/>
              <a:buChar char="❑"/>
              <a:tabLst>
                <a:tab pos="469900" algn="l"/>
              </a:tabLst>
            </a:pPr>
            <a:r>
              <a:rPr sz="2400" b="1" dirty="0">
                <a:solidFill>
                  <a:srgbClr val="FF0000"/>
                </a:solidFill>
                <a:latin typeface="Calibri"/>
                <a:cs typeface="Calibri"/>
              </a:rPr>
              <a:t>Not</a:t>
            </a:r>
            <a:r>
              <a:rPr sz="2400" b="1" spc="5" dirty="0">
                <a:solidFill>
                  <a:srgbClr val="FF0000"/>
                </a:solidFill>
                <a:latin typeface="Calibri"/>
                <a:cs typeface="Calibri"/>
              </a:rPr>
              <a:t> </a:t>
            </a:r>
            <a:r>
              <a:rPr sz="2400" b="1" spc="-20" dirty="0">
                <a:solidFill>
                  <a:srgbClr val="FF0000"/>
                </a:solidFill>
                <a:latin typeface="Calibri"/>
                <a:cs typeface="Calibri"/>
              </a:rPr>
              <a:t>to</a:t>
            </a:r>
            <a:r>
              <a:rPr sz="2400" b="1" spc="-15" dirty="0">
                <a:solidFill>
                  <a:srgbClr val="FF0000"/>
                </a:solidFill>
                <a:latin typeface="Calibri"/>
                <a:cs typeface="Calibri"/>
              </a:rPr>
              <a:t> </a:t>
            </a:r>
            <a:r>
              <a:rPr sz="2400" spc="-5" dirty="0">
                <a:solidFill>
                  <a:srgbClr val="1F497C"/>
                </a:solidFill>
                <a:latin typeface="Calibri"/>
                <a:cs typeface="Calibri"/>
              </a:rPr>
              <a:t>select</a:t>
            </a:r>
            <a:r>
              <a:rPr sz="2400" dirty="0">
                <a:solidFill>
                  <a:srgbClr val="1F497C"/>
                </a:solidFill>
                <a:latin typeface="Calibri"/>
                <a:cs typeface="Calibri"/>
              </a:rPr>
              <a:t> </a:t>
            </a:r>
            <a:r>
              <a:rPr sz="2400" spc="-5" dirty="0">
                <a:solidFill>
                  <a:srgbClr val="1F497C"/>
                </a:solidFill>
                <a:latin typeface="Calibri"/>
                <a:cs typeface="Calibri"/>
              </a:rPr>
              <a:t>only</a:t>
            </a:r>
            <a:r>
              <a:rPr sz="2400" dirty="0">
                <a:solidFill>
                  <a:srgbClr val="1F497C"/>
                </a:solidFill>
                <a:latin typeface="Calibri"/>
                <a:cs typeface="Calibri"/>
              </a:rPr>
              <a:t> </a:t>
            </a:r>
            <a:r>
              <a:rPr sz="2400" spc="-10" dirty="0">
                <a:solidFill>
                  <a:srgbClr val="1F497C"/>
                </a:solidFill>
                <a:latin typeface="Calibri"/>
                <a:cs typeface="Calibri"/>
              </a:rPr>
              <a:t>institutions</a:t>
            </a:r>
            <a:r>
              <a:rPr sz="2400" spc="-5" dirty="0">
                <a:solidFill>
                  <a:srgbClr val="1F497C"/>
                </a:solidFill>
                <a:latin typeface="Calibri"/>
                <a:cs typeface="Calibri"/>
              </a:rPr>
              <a:t> </a:t>
            </a:r>
            <a:r>
              <a:rPr sz="2400" dirty="0">
                <a:solidFill>
                  <a:srgbClr val="1F497C"/>
                </a:solidFill>
                <a:latin typeface="Calibri"/>
                <a:cs typeface="Calibri"/>
              </a:rPr>
              <a:t>of </a:t>
            </a:r>
            <a:r>
              <a:rPr sz="2400" spc="-5" dirty="0">
                <a:solidFill>
                  <a:srgbClr val="1F497C"/>
                </a:solidFill>
                <a:latin typeface="Calibri"/>
                <a:cs typeface="Calibri"/>
              </a:rPr>
              <a:t>national</a:t>
            </a:r>
            <a:r>
              <a:rPr sz="2400" dirty="0">
                <a:solidFill>
                  <a:srgbClr val="1F497C"/>
                </a:solidFill>
                <a:latin typeface="Calibri"/>
                <a:cs typeface="Calibri"/>
              </a:rPr>
              <a:t> </a:t>
            </a:r>
            <a:r>
              <a:rPr sz="2400" spc="-10" dirty="0">
                <a:solidFill>
                  <a:srgbClr val="1F497C"/>
                </a:solidFill>
                <a:latin typeface="Calibri"/>
                <a:cs typeface="Calibri"/>
              </a:rPr>
              <a:t>excellence</a:t>
            </a:r>
            <a:r>
              <a:rPr sz="2400" spc="-5" dirty="0">
                <a:solidFill>
                  <a:srgbClr val="1F497C"/>
                </a:solidFill>
                <a:latin typeface="Calibri"/>
                <a:cs typeface="Calibri"/>
              </a:rPr>
              <a:t> but</a:t>
            </a:r>
            <a:r>
              <a:rPr sz="2400" dirty="0">
                <a:solidFill>
                  <a:srgbClr val="1F497C"/>
                </a:solidFill>
                <a:latin typeface="Calibri"/>
                <a:cs typeface="Calibri"/>
              </a:rPr>
              <a:t> </a:t>
            </a:r>
            <a:r>
              <a:rPr sz="2400" spc="-20" dirty="0">
                <a:solidFill>
                  <a:srgbClr val="1F497C"/>
                </a:solidFill>
                <a:latin typeface="Calibri"/>
                <a:cs typeface="Calibri"/>
              </a:rPr>
              <a:t>to </a:t>
            </a:r>
            <a:r>
              <a:rPr sz="2400" spc="-530" dirty="0">
                <a:solidFill>
                  <a:srgbClr val="1F497C"/>
                </a:solidFill>
                <a:latin typeface="Calibri"/>
                <a:cs typeface="Calibri"/>
              </a:rPr>
              <a:t> </a:t>
            </a:r>
            <a:r>
              <a:rPr sz="2400" spc="-15" dirty="0">
                <a:solidFill>
                  <a:srgbClr val="1F497C"/>
                </a:solidFill>
                <a:latin typeface="Calibri"/>
                <a:cs typeface="Calibri"/>
              </a:rPr>
              <a:t>provide </a:t>
            </a:r>
            <a:r>
              <a:rPr sz="2400" spc="-5" dirty="0">
                <a:solidFill>
                  <a:srgbClr val="1F497C"/>
                </a:solidFill>
                <a:latin typeface="Calibri"/>
                <a:cs typeface="Calibri"/>
              </a:rPr>
              <a:t>benchmarks </a:t>
            </a:r>
            <a:r>
              <a:rPr sz="2400" dirty="0">
                <a:solidFill>
                  <a:srgbClr val="1F497C"/>
                </a:solidFill>
                <a:latin typeface="Calibri"/>
                <a:cs typeface="Calibri"/>
              </a:rPr>
              <a:t>of </a:t>
            </a:r>
            <a:r>
              <a:rPr sz="2400" spc="-10" dirty="0">
                <a:solidFill>
                  <a:srgbClr val="1F497C"/>
                </a:solidFill>
                <a:latin typeface="Calibri"/>
                <a:cs typeface="Calibri"/>
              </a:rPr>
              <a:t>excellence </a:t>
            </a:r>
            <a:r>
              <a:rPr sz="2400" spc="-5" dirty="0">
                <a:solidFill>
                  <a:srgbClr val="1F497C"/>
                </a:solidFill>
                <a:latin typeface="Calibri"/>
                <a:cs typeface="Calibri"/>
              </a:rPr>
              <a:t>and </a:t>
            </a:r>
            <a:r>
              <a:rPr sz="2400" spc="-10" dirty="0">
                <a:solidFill>
                  <a:srgbClr val="1F497C"/>
                </a:solidFill>
                <a:latin typeface="Calibri"/>
                <a:cs typeface="Calibri"/>
              </a:rPr>
              <a:t>identification </a:t>
            </a:r>
            <a:r>
              <a:rPr sz="2400" dirty="0">
                <a:solidFill>
                  <a:srgbClr val="1F497C"/>
                </a:solidFill>
                <a:latin typeface="Calibri"/>
                <a:cs typeface="Calibri"/>
              </a:rPr>
              <a:t>of </a:t>
            </a:r>
            <a:r>
              <a:rPr sz="2400" spc="-5" dirty="0">
                <a:solidFill>
                  <a:srgbClr val="1F497C"/>
                </a:solidFill>
                <a:latin typeface="Calibri"/>
                <a:cs typeface="Calibri"/>
              </a:rPr>
              <a:t>good </a:t>
            </a:r>
            <a:r>
              <a:rPr sz="2400" dirty="0">
                <a:solidFill>
                  <a:srgbClr val="1F497C"/>
                </a:solidFill>
                <a:latin typeface="Calibri"/>
                <a:cs typeface="Calibri"/>
              </a:rPr>
              <a:t> </a:t>
            </a:r>
            <a:r>
              <a:rPr sz="2400" spc="-5" dirty="0">
                <a:solidFill>
                  <a:srgbClr val="1F497C"/>
                </a:solidFill>
                <a:latin typeface="Calibri"/>
                <a:cs typeface="Calibri"/>
              </a:rPr>
              <a:t>practices.</a:t>
            </a:r>
            <a:endParaRPr sz="2400" dirty="0">
              <a:latin typeface="Calibri"/>
              <a:cs typeface="Calibri"/>
            </a:endParaRPr>
          </a:p>
        </p:txBody>
      </p:sp>
      <p:sp>
        <p:nvSpPr>
          <p:cNvPr id="3" name="object 3"/>
          <p:cNvSpPr txBox="1">
            <a:spLocks noGrp="1"/>
          </p:cNvSpPr>
          <p:nvPr>
            <p:ph type="title"/>
          </p:nvPr>
        </p:nvSpPr>
        <p:spPr>
          <a:xfrm>
            <a:off x="708095" y="312596"/>
            <a:ext cx="8458200" cy="1674176"/>
          </a:xfrm>
          <a:prstGeom prst="rect">
            <a:avLst/>
          </a:prstGeom>
        </p:spPr>
        <p:txBody>
          <a:bodyPr vert="horz" wrap="square" lIns="0" tIns="12065" rIns="0" bIns="0" rtlCol="0">
            <a:spAutoFit/>
          </a:bodyPr>
          <a:lstStyle/>
          <a:p>
            <a:pPr marL="1420813" marR="5080" indent="-1420813">
              <a:lnSpc>
                <a:spcPct val="100000"/>
              </a:lnSpc>
              <a:spcBef>
                <a:spcPts val="95"/>
              </a:spcBef>
              <a:tabLst>
                <a:tab pos="1165225" algn="l"/>
              </a:tabLst>
            </a:pPr>
            <a:r>
              <a:rPr lang="en-US" sz="3600" b="1" spc="13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135" dirty="0">
                <a:solidFill>
                  <a:srgbClr val="4B390D"/>
                </a:solidFill>
                <a:uFill>
                  <a:solidFill>
                    <a:srgbClr val="000000"/>
                  </a:solidFill>
                </a:uFill>
                <a:latin typeface="Calibri" panose="020F0502020204030204" pitchFamily="34" charset="0"/>
                <a:cs typeface="Calibri" panose="020F0502020204030204" pitchFamily="34" charset="0"/>
              </a:rPr>
              <a:t>WHAT</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70" dirty="0">
                <a:solidFill>
                  <a:srgbClr val="4B390D"/>
                </a:solidFill>
                <a:uFill>
                  <a:solidFill>
                    <a:srgbClr val="000000"/>
                  </a:solidFill>
                </a:uFill>
                <a:latin typeface="Calibri" panose="020F0502020204030204" pitchFamily="34" charset="0"/>
                <a:cs typeface="Calibri" panose="020F0502020204030204" pitchFamily="34" charset="0"/>
              </a:rPr>
              <a:t>IS</a:t>
            </a:r>
            <a:r>
              <a:rPr sz="3600" b="1" u="heavy" spc="32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04" dirty="0">
                <a:solidFill>
                  <a:srgbClr val="4B390D"/>
                </a:solidFill>
                <a:uFill>
                  <a:solidFill>
                    <a:srgbClr val="000000"/>
                  </a:solidFill>
                </a:uFill>
                <a:latin typeface="Calibri" panose="020F0502020204030204" pitchFamily="34" charset="0"/>
                <a:cs typeface="Calibri" panose="020F0502020204030204" pitchFamily="34" charset="0"/>
              </a:rPr>
              <a:t>NOT</a:t>
            </a:r>
            <a:r>
              <a:rPr sz="3600" b="1" u="heavy" spc="325"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75" dirty="0">
                <a:solidFill>
                  <a:srgbClr val="4B390D"/>
                </a:solidFill>
                <a:uFill>
                  <a:solidFill>
                    <a:srgbClr val="000000"/>
                  </a:solidFill>
                </a:uFill>
                <a:latin typeface="Calibri" panose="020F0502020204030204" pitchFamily="34" charset="0"/>
                <a:cs typeface="Calibri" panose="020F0502020204030204" pitchFamily="34" charset="0"/>
              </a:rPr>
              <a:t>THE</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sz="3600" b="1" u="heavy" spc="260" dirty="0">
                <a:solidFill>
                  <a:srgbClr val="4B390D"/>
                </a:solidFill>
                <a:uFill>
                  <a:solidFill>
                    <a:srgbClr val="000000"/>
                  </a:solidFill>
                </a:uFill>
                <a:latin typeface="Calibri" panose="020F0502020204030204" pitchFamily="34" charset="0"/>
                <a:cs typeface="Calibri" panose="020F0502020204030204" pitchFamily="34" charset="0"/>
              </a:rPr>
              <a:t>PURPOSE</a:t>
            </a:r>
            <a:r>
              <a:rPr sz="3600" b="1" u="heavy" spc="350" dirty="0">
                <a:solidFill>
                  <a:srgbClr val="4B390D"/>
                </a:solidFill>
                <a:uFill>
                  <a:solidFill>
                    <a:srgbClr val="000000"/>
                  </a:solidFill>
                </a:uFill>
                <a:latin typeface="Calibri" panose="020F0502020204030204" pitchFamily="34" charset="0"/>
                <a:cs typeface="Calibri" panose="020F0502020204030204" pitchFamily="34" charset="0"/>
              </a:rPr>
              <a:t> </a:t>
            </a:r>
            <a:r>
              <a:rPr lang="en-IN" sz="3600" b="1" u="heavy" spc="320" dirty="0">
                <a:solidFill>
                  <a:srgbClr val="4B390D"/>
                </a:solidFill>
                <a:uFill>
                  <a:solidFill>
                    <a:srgbClr val="000000"/>
                  </a:solidFill>
                </a:uFill>
                <a:latin typeface="Calibri" panose="020F0502020204030204" pitchFamily="34" charset="0"/>
                <a:cs typeface="Calibri" panose="020F0502020204030204" pitchFamily="34" charset="0"/>
              </a:rPr>
              <a:t>OF</a:t>
            </a:r>
            <a:br>
              <a:rPr lang="en-US" sz="3600" b="1" u="heavy" spc="320" dirty="0">
                <a:solidFill>
                  <a:srgbClr val="4B390D"/>
                </a:solidFill>
                <a:uFill>
                  <a:solidFill>
                    <a:srgbClr val="000000"/>
                  </a:solidFill>
                </a:uFill>
                <a:latin typeface="Calibri" panose="020F0502020204030204" pitchFamily="34" charset="0"/>
                <a:cs typeface="Calibri" panose="020F0502020204030204" pitchFamily="34" charset="0"/>
              </a:rPr>
            </a:br>
            <a:r>
              <a:rPr sz="3600" b="1" u="heavy" spc="250" dirty="0">
                <a:solidFill>
                  <a:srgbClr val="4B390D"/>
                </a:solidFill>
                <a:uFill>
                  <a:solidFill>
                    <a:srgbClr val="000000"/>
                  </a:solidFill>
                </a:uFill>
                <a:latin typeface="Calibri" panose="020F0502020204030204" pitchFamily="34" charset="0"/>
                <a:cs typeface="Calibri" panose="020F0502020204030204" pitchFamily="34" charset="0"/>
              </a:rPr>
              <a:t>ACCREDITATION</a:t>
            </a:r>
            <a:br>
              <a:rPr lang="en-US" sz="3600" b="1" u="heavy" spc="250" dirty="0">
                <a:solidFill>
                  <a:srgbClr val="4B390D"/>
                </a:solidFill>
                <a:uFill>
                  <a:solidFill>
                    <a:srgbClr val="000000"/>
                  </a:solidFill>
                </a:uFill>
                <a:latin typeface="Calibri" panose="020F0502020204030204" pitchFamily="34" charset="0"/>
                <a:cs typeface="Calibri" panose="020F0502020204030204" pitchFamily="34" charset="0"/>
              </a:rPr>
            </a:br>
            <a:endParaRPr sz="3600" b="1" dirty="0">
              <a:solidFill>
                <a:srgbClr val="4B390D"/>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0" y="25323"/>
            <a:ext cx="690371" cy="5745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682" y="626061"/>
            <a:ext cx="7802418" cy="628377"/>
          </a:xfrm>
          <a:prstGeom prst="rect">
            <a:avLst/>
          </a:prstGeom>
        </p:spPr>
        <p:txBody>
          <a:bodyPr vert="horz" wrap="square" lIns="0" tIns="12700" rIns="0" bIns="0" rtlCol="0">
            <a:spAutoFit/>
          </a:bodyPr>
          <a:lstStyle/>
          <a:p>
            <a:pPr marL="12700">
              <a:lnSpc>
                <a:spcPct val="100000"/>
              </a:lnSpc>
              <a:spcBef>
                <a:spcPts val="100"/>
              </a:spcBef>
              <a:tabLst>
                <a:tab pos="1996439" algn="l"/>
                <a:tab pos="3606165" algn="l"/>
                <a:tab pos="4360545" algn="l"/>
              </a:tabLst>
            </a:pPr>
            <a:r>
              <a:rPr sz="4000" b="1" u="heavy" spc="190" dirty="0">
                <a:solidFill>
                  <a:srgbClr val="4B390D"/>
                </a:solidFill>
                <a:uFill>
                  <a:solidFill>
                    <a:srgbClr val="000000"/>
                  </a:solidFill>
                </a:uFill>
                <a:latin typeface="Calibri" panose="020F0502020204030204" pitchFamily="34" charset="0"/>
                <a:cs typeface="Calibri" panose="020F0502020204030204" pitchFamily="34" charset="0"/>
              </a:rPr>
              <a:t>General	</a:t>
            </a:r>
            <a:r>
              <a:rPr sz="4000" b="1" u="heavy" spc="220" dirty="0">
                <a:solidFill>
                  <a:srgbClr val="4B390D"/>
                </a:solidFill>
                <a:uFill>
                  <a:solidFill>
                    <a:srgbClr val="000000"/>
                  </a:solidFill>
                </a:uFill>
                <a:latin typeface="Calibri" panose="020F0502020204030204" pitchFamily="34" charset="0"/>
                <a:cs typeface="Calibri" panose="020F0502020204030204" pitchFamily="34" charset="0"/>
              </a:rPr>
              <a:t>Policy	</a:t>
            </a:r>
            <a:r>
              <a:rPr sz="4000" b="1" u="heavy" spc="225" dirty="0">
                <a:solidFill>
                  <a:srgbClr val="4B390D"/>
                </a:solidFill>
                <a:uFill>
                  <a:solidFill>
                    <a:srgbClr val="000000"/>
                  </a:solidFill>
                </a:uFill>
                <a:latin typeface="Calibri" panose="020F0502020204030204" pitchFamily="34" charset="0"/>
                <a:cs typeface="Calibri" panose="020F0502020204030204" pitchFamily="34" charset="0"/>
              </a:rPr>
              <a:t>on	Accreditation</a:t>
            </a:r>
            <a:endParaRPr sz="4000" b="1" dirty="0">
              <a:solidFill>
                <a:srgbClr val="4B390D"/>
              </a:solidFill>
              <a:latin typeface="Calibri" panose="020F0502020204030204" pitchFamily="34" charset="0"/>
              <a:cs typeface="Calibri" panose="020F0502020204030204" pitchFamily="34" charset="0"/>
            </a:endParaRPr>
          </a:p>
        </p:txBody>
      </p:sp>
      <p:sp>
        <p:nvSpPr>
          <p:cNvPr id="3" name="object 3"/>
          <p:cNvSpPr txBox="1"/>
          <p:nvPr/>
        </p:nvSpPr>
        <p:spPr>
          <a:xfrm>
            <a:off x="1105889" y="2064488"/>
            <a:ext cx="7974611" cy="4691028"/>
          </a:xfrm>
          <a:prstGeom prst="rect">
            <a:avLst/>
          </a:prstGeom>
        </p:spPr>
        <p:txBody>
          <a:bodyPr vert="horz" wrap="square" lIns="0" tIns="12700" rIns="0" bIns="0" rtlCol="0">
            <a:spAutoFit/>
          </a:bodyPr>
          <a:lstStyle/>
          <a:p>
            <a:pPr marL="12700" marR="303530" algn="just">
              <a:lnSpc>
                <a:spcPct val="100000"/>
              </a:lnSpc>
              <a:spcBef>
                <a:spcPts val="100"/>
              </a:spcBef>
            </a:pPr>
            <a:r>
              <a:rPr sz="2800" spc="120" dirty="0">
                <a:latin typeface="Calibri" panose="020F0502020204030204" pitchFamily="34" charset="0"/>
                <a:cs typeface="Calibri" panose="020F0502020204030204" pitchFamily="34" charset="0"/>
              </a:rPr>
              <a:t>The</a:t>
            </a:r>
            <a:r>
              <a:rPr sz="2800" spc="260" dirty="0">
                <a:latin typeface="Calibri" panose="020F0502020204030204" pitchFamily="34" charset="0"/>
                <a:cs typeface="Calibri" panose="020F0502020204030204" pitchFamily="34" charset="0"/>
              </a:rPr>
              <a:t> </a:t>
            </a:r>
            <a:r>
              <a:rPr sz="2800" spc="80" dirty="0">
                <a:latin typeface="Calibri" panose="020F0502020204030204" pitchFamily="34" charset="0"/>
                <a:cs typeface="Calibri" panose="020F0502020204030204" pitchFamily="34" charset="0"/>
              </a:rPr>
              <a:t>following</a:t>
            </a:r>
            <a:r>
              <a:rPr sz="2800" spc="265" dirty="0">
                <a:latin typeface="Calibri" panose="020F0502020204030204" pitchFamily="34" charset="0"/>
                <a:cs typeface="Calibri" panose="020F0502020204030204" pitchFamily="34" charset="0"/>
              </a:rPr>
              <a:t> </a:t>
            </a:r>
            <a:r>
              <a:rPr sz="2800" spc="120" dirty="0">
                <a:latin typeface="Calibri" panose="020F0502020204030204" pitchFamily="34" charset="0"/>
                <a:cs typeface="Calibri" panose="020F0502020204030204" pitchFamily="34" charset="0"/>
              </a:rPr>
              <a:t>general</a:t>
            </a:r>
            <a:r>
              <a:rPr sz="2800" spc="245" dirty="0">
                <a:latin typeface="Calibri" panose="020F0502020204030204" pitchFamily="34" charset="0"/>
                <a:cs typeface="Calibri" panose="020F0502020204030204" pitchFamily="34" charset="0"/>
              </a:rPr>
              <a:t> </a:t>
            </a:r>
            <a:r>
              <a:rPr sz="2800" spc="105" dirty="0">
                <a:latin typeface="Calibri" panose="020F0502020204030204" pitchFamily="34" charset="0"/>
                <a:cs typeface="Calibri" panose="020F0502020204030204" pitchFamily="34" charset="0"/>
              </a:rPr>
              <a:t>policies</a:t>
            </a:r>
            <a:r>
              <a:rPr sz="2800" spc="265" dirty="0">
                <a:latin typeface="Calibri" panose="020F0502020204030204" pitchFamily="34" charset="0"/>
                <a:cs typeface="Calibri" panose="020F0502020204030204" pitchFamily="34" charset="0"/>
              </a:rPr>
              <a:t> </a:t>
            </a:r>
            <a:r>
              <a:rPr sz="2800" spc="114" dirty="0">
                <a:latin typeface="Calibri" panose="020F0502020204030204" pitchFamily="34" charset="0"/>
                <a:cs typeface="Calibri" panose="020F0502020204030204" pitchFamily="34" charset="0"/>
              </a:rPr>
              <a:t>are</a:t>
            </a:r>
            <a:r>
              <a:rPr sz="2800" spc="240"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the</a:t>
            </a:r>
            <a:r>
              <a:rPr sz="2800" spc="220" dirty="0">
                <a:latin typeface="Calibri" panose="020F0502020204030204" pitchFamily="34" charset="0"/>
                <a:cs typeface="Calibri" panose="020F0502020204030204" pitchFamily="34" charset="0"/>
              </a:rPr>
              <a:t> </a:t>
            </a:r>
            <a:r>
              <a:rPr sz="2800" spc="145" dirty="0">
                <a:latin typeface="Calibri" panose="020F0502020204030204" pitchFamily="34" charset="0"/>
                <a:cs typeface="Calibri" panose="020F0502020204030204" pitchFamily="34" charset="0"/>
              </a:rPr>
              <a:t>guiding</a:t>
            </a:r>
            <a:r>
              <a:rPr sz="2800" spc="265" dirty="0">
                <a:latin typeface="Calibri" panose="020F0502020204030204" pitchFamily="34" charset="0"/>
                <a:cs typeface="Calibri" panose="020F0502020204030204" pitchFamily="34" charset="0"/>
              </a:rPr>
              <a:t> </a:t>
            </a:r>
            <a:r>
              <a:rPr sz="2800" spc="120" dirty="0">
                <a:latin typeface="Calibri" panose="020F0502020204030204" pitchFamily="34" charset="0"/>
                <a:cs typeface="Calibri" panose="020F0502020204030204" pitchFamily="34" charset="0"/>
              </a:rPr>
              <a:t>principles </a:t>
            </a:r>
            <a:r>
              <a:rPr sz="2800" spc="-509" dirty="0">
                <a:latin typeface="Calibri" panose="020F0502020204030204" pitchFamily="34" charset="0"/>
                <a:cs typeface="Calibri" panose="020F0502020204030204" pitchFamily="34" charset="0"/>
              </a:rPr>
              <a:t> </a:t>
            </a:r>
            <a:r>
              <a:rPr sz="2800" spc="55" dirty="0">
                <a:latin typeface="Calibri" panose="020F0502020204030204" pitchFamily="34" charset="0"/>
                <a:cs typeface="Calibri" panose="020F0502020204030204" pitchFamily="34" charset="0"/>
              </a:rPr>
              <a:t>for</a:t>
            </a:r>
            <a:r>
              <a:rPr sz="2800" spc="229"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the</a:t>
            </a:r>
            <a:r>
              <a:rPr sz="2800" spc="235" dirty="0">
                <a:latin typeface="Calibri" panose="020F0502020204030204" pitchFamily="34" charset="0"/>
                <a:cs typeface="Calibri" panose="020F0502020204030204" pitchFamily="34" charset="0"/>
              </a:rPr>
              <a:t> </a:t>
            </a:r>
            <a:r>
              <a:rPr sz="2800" spc="130" dirty="0">
                <a:latin typeface="Calibri" panose="020F0502020204030204" pitchFamily="34" charset="0"/>
                <a:cs typeface="Calibri" panose="020F0502020204030204" pitchFamily="34" charset="0"/>
              </a:rPr>
              <a:t>accreditation</a:t>
            </a:r>
            <a:r>
              <a:rPr sz="2800" spc="260" dirty="0">
                <a:latin typeface="Calibri" panose="020F0502020204030204" pitchFamily="34" charset="0"/>
                <a:cs typeface="Calibri" panose="020F0502020204030204" pitchFamily="34" charset="0"/>
              </a:rPr>
              <a:t> </a:t>
            </a:r>
            <a:r>
              <a:rPr sz="2800" spc="50" dirty="0">
                <a:latin typeface="Calibri" panose="020F0502020204030204" pitchFamily="34" charset="0"/>
                <a:cs typeface="Calibri" panose="020F0502020204030204" pitchFamily="34" charset="0"/>
              </a:rPr>
              <a:t>of</a:t>
            </a:r>
            <a:r>
              <a:rPr sz="2800" spc="229"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programs:</a:t>
            </a:r>
            <a:endParaRPr sz="2800" dirty="0">
              <a:latin typeface="Calibri" panose="020F0502020204030204" pitchFamily="34" charset="0"/>
              <a:cs typeface="Calibri" panose="020F0502020204030204" pitchFamily="34" charset="0"/>
            </a:endParaRPr>
          </a:p>
          <a:p>
            <a:pPr>
              <a:lnSpc>
                <a:spcPct val="100000"/>
              </a:lnSpc>
              <a:spcBef>
                <a:spcPts val="45"/>
              </a:spcBef>
            </a:pPr>
            <a:endParaRPr sz="4000" dirty="0">
              <a:latin typeface="Calibri" panose="020F0502020204030204" pitchFamily="34" charset="0"/>
              <a:cs typeface="Calibri" panose="020F0502020204030204" pitchFamily="34" charset="0"/>
            </a:endParaRPr>
          </a:p>
          <a:p>
            <a:pPr marL="527685" marR="5080" indent="-515620" algn="just">
              <a:lnSpc>
                <a:spcPct val="100000"/>
              </a:lnSpc>
              <a:buAutoNum type="arabicPeriod"/>
              <a:tabLst>
                <a:tab pos="527685" algn="l"/>
                <a:tab pos="528320" algn="l"/>
                <a:tab pos="2316480" algn="l"/>
                <a:tab pos="2929255" algn="l"/>
                <a:tab pos="3161030" algn="l"/>
                <a:tab pos="3923029" algn="l"/>
                <a:tab pos="6001385" algn="l"/>
                <a:tab pos="8107680" algn="l"/>
              </a:tabLst>
            </a:pPr>
            <a:r>
              <a:rPr sz="2800" spc="120" dirty="0">
                <a:latin typeface="Calibri" panose="020F0502020204030204" pitchFamily="34" charset="0"/>
                <a:cs typeface="Calibri" panose="020F0502020204030204" pitchFamily="34" charset="0"/>
              </a:rPr>
              <a:t>P</a:t>
            </a:r>
            <a:r>
              <a:rPr sz="2800" spc="60" dirty="0">
                <a:latin typeface="Calibri" panose="020F0502020204030204" pitchFamily="34" charset="0"/>
                <a:cs typeface="Calibri" panose="020F0502020204030204" pitchFamily="34" charset="0"/>
              </a:rPr>
              <a:t>r</a:t>
            </a:r>
            <a:r>
              <a:rPr sz="2800" spc="65" dirty="0">
                <a:latin typeface="Calibri" panose="020F0502020204030204" pitchFamily="34" charset="0"/>
                <a:cs typeface="Calibri" panose="020F0502020204030204" pitchFamily="34" charset="0"/>
              </a:rPr>
              <a:t>o</a:t>
            </a:r>
            <a:r>
              <a:rPr sz="2800" spc="105" dirty="0">
                <a:latin typeface="Calibri" panose="020F0502020204030204" pitchFamily="34" charset="0"/>
                <a:cs typeface="Calibri" panose="020F0502020204030204" pitchFamily="34" charset="0"/>
              </a:rPr>
              <a:t>g</a:t>
            </a:r>
            <a:r>
              <a:rPr sz="2800" spc="60" dirty="0">
                <a:latin typeface="Calibri" panose="020F0502020204030204" pitchFamily="34" charset="0"/>
                <a:cs typeface="Calibri" panose="020F0502020204030204" pitchFamily="34" charset="0"/>
              </a:rPr>
              <a:t>r</a:t>
            </a:r>
            <a:r>
              <a:rPr sz="2800" spc="215" dirty="0">
                <a:latin typeface="Calibri" panose="020F0502020204030204" pitchFamily="34" charset="0"/>
                <a:cs typeface="Calibri" panose="020F0502020204030204" pitchFamily="34" charset="0"/>
              </a:rPr>
              <a:t>a</a:t>
            </a:r>
            <a:r>
              <a:rPr sz="2800" spc="254" dirty="0">
                <a:latin typeface="Calibri" panose="020F0502020204030204" pitchFamily="34" charset="0"/>
                <a:cs typeface="Calibri" panose="020F0502020204030204" pitchFamily="34" charset="0"/>
              </a:rPr>
              <a:t>m</a:t>
            </a:r>
            <a:r>
              <a:rPr sz="2800" spc="215" dirty="0">
                <a:latin typeface="Calibri" panose="020F0502020204030204" pitchFamily="34" charset="0"/>
                <a:cs typeface="Calibri" panose="020F0502020204030204" pitchFamily="34" charset="0"/>
              </a:rPr>
              <a:t>s</a:t>
            </a:r>
            <a:r>
              <a:rPr sz="2800" spc="275" dirty="0">
                <a:latin typeface="Calibri" panose="020F0502020204030204" pitchFamily="34" charset="0"/>
                <a:cs typeface="Calibri" panose="020F0502020204030204" pitchFamily="34" charset="0"/>
              </a:rPr>
              <a:t>,</a:t>
            </a:r>
            <a:r>
              <a:rPr sz="2800" dirty="0">
                <a:latin typeface="Calibri" panose="020F0502020204030204" pitchFamily="34" charset="0"/>
                <a:cs typeface="Calibri" panose="020F0502020204030204" pitchFamily="34" charset="0"/>
              </a:rPr>
              <a:t>	</a:t>
            </a:r>
            <a:r>
              <a:rPr sz="2800" spc="215" dirty="0">
                <a:latin typeface="Calibri" panose="020F0502020204030204" pitchFamily="34" charset="0"/>
                <a:cs typeface="Calibri" panose="020F0502020204030204" pitchFamily="34" charset="0"/>
              </a:rPr>
              <a:t>an</a:t>
            </a:r>
            <a:r>
              <a:rPr sz="2800" spc="155" dirty="0">
                <a:latin typeface="Calibri" panose="020F0502020204030204" pitchFamily="34" charset="0"/>
                <a:cs typeface="Calibri" panose="020F0502020204030204" pitchFamily="34" charset="0"/>
              </a:rPr>
              <a:t>d</a:t>
            </a:r>
            <a:r>
              <a:rPr sz="2800" dirty="0">
                <a:latin typeface="Calibri" panose="020F0502020204030204" pitchFamily="34" charset="0"/>
                <a:cs typeface="Calibri" panose="020F0502020204030204" pitchFamily="34" charset="0"/>
              </a:rPr>
              <a:t>		</a:t>
            </a:r>
            <a:r>
              <a:rPr sz="2800" spc="215" dirty="0">
                <a:latin typeface="Calibri" panose="020F0502020204030204" pitchFamily="34" charset="0"/>
                <a:cs typeface="Calibri" panose="020F0502020204030204" pitchFamily="34" charset="0"/>
              </a:rPr>
              <a:t>n</a:t>
            </a:r>
            <a:r>
              <a:rPr sz="2800" spc="65" dirty="0">
                <a:latin typeface="Calibri" panose="020F0502020204030204" pitchFamily="34" charset="0"/>
                <a:cs typeface="Calibri" panose="020F0502020204030204" pitchFamily="34" charset="0"/>
              </a:rPr>
              <a:t>o</a:t>
            </a:r>
            <a:r>
              <a:rPr sz="2800" spc="95" dirty="0">
                <a:latin typeface="Calibri" panose="020F0502020204030204" pitchFamily="34" charset="0"/>
                <a:cs typeface="Calibri" panose="020F0502020204030204" pitchFamily="34" charset="0"/>
              </a:rPr>
              <a:t>t</a:t>
            </a:r>
            <a:r>
              <a:rPr sz="2800" dirty="0">
                <a:latin typeface="Calibri" panose="020F0502020204030204" pitchFamily="34" charset="0"/>
                <a:cs typeface="Calibri" panose="020F0502020204030204" pitchFamily="34" charset="0"/>
              </a:rPr>
              <a:t>	</a:t>
            </a:r>
            <a:r>
              <a:rPr sz="2800" spc="365" dirty="0">
                <a:latin typeface="Calibri" panose="020F0502020204030204" pitchFamily="34" charset="0"/>
                <a:cs typeface="Calibri" panose="020F0502020204030204" pitchFamily="34" charset="0"/>
              </a:rPr>
              <a:t>E</a:t>
            </a:r>
            <a:r>
              <a:rPr sz="2800" spc="150" dirty="0">
                <a:latin typeface="Calibri" panose="020F0502020204030204" pitchFamily="34" charset="0"/>
                <a:cs typeface="Calibri" panose="020F0502020204030204" pitchFamily="34" charset="0"/>
              </a:rPr>
              <a:t>d</a:t>
            </a:r>
            <a:r>
              <a:rPr sz="2800" spc="280" dirty="0">
                <a:latin typeface="Calibri" panose="020F0502020204030204" pitchFamily="34" charset="0"/>
                <a:cs typeface="Calibri" panose="020F0502020204030204" pitchFamily="34" charset="0"/>
              </a:rPr>
              <a:t>u</a:t>
            </a:r>
            <a:r>
              <a:rPr sz="2800" spc="204" dirty="0">
                <a:latin typeface="Calibri" panose="020F0502020204030204" pitchFamily="34" charset="0"/>
                <a:cs typeface="Calibri" panose="020F0502020204030204" pitchFamily="34" charset="0"/>
              </a:rPr>
              <a:t>c</a:t>
            </a:r>
            <a:r>
              <a:rPr sz="2800" spc="215" dirty="0">
                <a:latin typeface="Calibri" panose="020F0502020204030204" pitchFamily="34" charset="0"/>
                <a:cs typeface="Calibri" panose="020F0502020204030204" pitchFamily="34" charset="0"/>
              </a:rPr>
              <a:t>a</a:t>
            </a:r>
            <a:r>
              <a:rPr sz="2800" spc="70" dirty="0">
                <a:latin typeface="Calibri" panose="020F0502020204030204" pitchFamily="34" charset="0"/>
                <a:cs typeface="Calibri" panose="020F0502020204030204" pitchFamily="34" charset="0"/>
              </a:rPr>
              <a:t>ti</a:t>
            </a:r>
            <a:r>
              <a:rPr sz="2800" spc="65" dirty="0">
                <a:latin typeface="Calibri" panose="020F0502020204030204" pitchFamily="34" charset="0"/>
                <a:cs typeface="Calibri" panose="020F0502020204030204" pitchFamily="34" charset="0"/>
              </a:rPr>
              <a:t>o</a:t>
            </a:r>
            <a:r>
              <a:rPr sz="2800" spc="215" dirty="0">
                <a:latin typeface="Calibri" panose="020F0502020204030204" pitchFamily="34" charset="0"/>
                <a:cs typeface="Calibri" panose="020F0502020204030204" pitchFamily="34" charset="0"/>
              </a:rPr>
              <a:t>n</a:t>
            </a:r>
            <a:r>
              <a:rPr sz="2800" spc="240" dirty="0">
                <a:latin typeface="Calibri" panose="020F0502020204030204" pitchFamily="34" charset="0"/>
                <a:cs typeface="Calibri" panose="020F0502020204030204" pitchFamily="34" charset="0"/>
              </a:rPr>
              <a:t>a</a:t>
            </a:r>
            <a:r>
              <a:rPr sz="2800" spc="65" dirty="0">
                <a:latin typeface="Calibri" panose="020F0502020204030204" pitchFamily="34" charset="0"/>
                <a:cs typeface="Calibri" panose="020F0502020204030204" pitchFamily="34" charset="0"/>
              </a:rPr>
              <a:t>l</a:t>
            </a:r>
            <a:r>
              <a:rPr sz="280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I</a:t>
            </a:r>
            <a:r>
              <a:rPr sz="2800" spc="260" dirty="0">
                <a:latin typeface="Calibri" panose="020F0502020204030204" pitchFamily="34" charset="0"/>
                <a:cs typeface="Calibri" panose="020F0502020204030204" pitchFamily="34" charset="0"/>
              </a:rPr>
              <a:t>n</a:t>
            </a:r>
            <a:r>
              <a:rPr sz="2800" spc="215" dirty="0">
                <a:latin typeface="Calibri" panose="020F0502020204030204" pitchFamily="34" charset="0"/>
                <a:cs typeface="Calibri" panose="020F0502020204030204" pitchFamily="34" charset="0"/>
              </a:rPr>
              <a:t>s</a:t>
            </a:r>
            <a:r>
              <a:rPr sz="2800" spc="95" dirty="0">
                <a:latin typeface="Calibri" panose="020F0502020204030204" pitchFamily="34" charset="0"/>
                <a:cs typeface="Calibri" panose="020F0502020204030204" pitchFamily="34" charset="0"/>
              </a:rPr>
              <a:t>t</a:t>
            </a:r>
            <a:r>
              <a:rPr sz="2800" spc="50" dirty="0">
                <a:latin typeface="Calibri" panose="020F0502020204030204" pitchFamily="34" charset="0"/>
                <a:cs typeface="Calibri" panose="020F0502020204030204" pitchFamily="34" charset="0"/>
              </a:rPr>
              <a:t>i</a:t>
            </a:r>
            <a:r>
              <a:rPr sz="2800" spc="95" dirty="0">
                <a:latin typeface="Calibri" panose="020F0502020204030204" pitchFamily="34" charset="0"/>
                <a:cs typeface="Calibri" panose="020F0502020204030204" pitchFamily="34" charset="0"/>
              </a:rPr>
              <a:t>t</a:t>
            </a:r>
            <a:r>
              <a:rPr sz="2800" spc="300" dirty="0">
                <a:latin typeface="Calibri" panose="020F0502020204030204" pitchFamily="34" charset="0"/>
                <a:cs typeface="Calibri" panose="020F0502020204030204" pitchFamily="34" charset="0"/>
              </a:rPr>
              <a:t>u</a:t>
            </a:r>
            <a:r>
              <a:rPr sz="2800" spc="95" dirty="0">
                <a:latin typeface="Calibri" panose="020F0502020204030204" pitchFamily="34" charset="0"/>
                <a:cs typeface="Calibri" panose="020F0502020204030204" pitchFamily="34" charset="0"/>
              </a:rPr>
              <a:t>t</a:t>
            </a:r>
            <a:r>
              <a:rPr sz="2800" spc="70" dirty="0">
                <a:latin typeface="Calibri" panose="020F0502020204030204" pitchFamily="34" charset="0"/>
                <a:cs typeface="Calibri" panose="020F0502020204030204" pitchFamily="34" charset="0"/>
              </a:rPr>
              <a:t>i</a:t>
            </a:r>
            <a:r>
              <a:rPr sz="2800" spc="65" dirty="0">
                <a:latin typeface="Calibri" panose="020F0502020204030204" pitchFamily="34" charset="0"/>
                <a:cs typeface="Calibri" panose="020F0502020204030204" pitchFamily="34" charset="0"/>
              </a:rPr>
              <a:t>o</a:t>
            </a:r>
            <a:r>
              <a:rPr sz="2800" spc="215" dirty="0">
                <a:latin typeface="Calibri" panose="020F0502020204030204" pitchFamily="34" charset="0"/>
                <a:cs typeface="Calibri" panose="020F0502020204030204" pitchFamily="34" charset="0"/>
              </a:rPr>
              <a:t>ns</a:t>
            </a:r>
            <a:r>
              <a:rPr sz="2800" spc="275" dirty="0">
                <a:latin typeface="Calibri" panose="020F0502020204030204" pitchFamily="34" charset="0"/>
                <a:cs typeface="Calibri" panose="020F0502020204030204" pitchFamily="34" charset="0"/>
              </a:rPr>
              <a:t>,</a:t>
            </a:r>
            <a:r>
              <a:rPr sz="2800" dirty="0">
                <a:latin typeface="Calibri" panose="020F0502020204030204" pitchFamily="34" charset="0"/>
                <a:cs typeface="Calibri" panose="020F0502020204030204" pitchFamily="34" charset="0"/>
              </a:rPr>
              <a:t>	</a:t>
            </a:r>
            <a:r>
              <a:rPr sz="2800" spc="240" dirty="0">
                <a:latin typeface="Calibri" panose="020F0502020204030204" pitchFamily="34" charset="0"/>
                <a:cs typeface="Calibri" panose="020F0502020204030204" pitchFamily="34" charset="0"/>
              </a:rPr>
              <a:t>a</a:t>
            </a:r>
            <a:r>
              <a:rPr sz="2800" spc="35" dirty="0">
                <a:latin typeface="Calibri" panose="020F0502020204030204" pitchFamily="34" charset="0"/>
                <a:cs typeface="Calibri" panose="020F0502020204030204" pitchFamily="34" charset="0"/>
              </a:rPr>
              <a:t>r</a:t>
            </a:r>
            <a:r>
              <a:rPr sz="2800" spc="45" dirty="0">
                <a:latin typeface="Calibri" panose="020F0502020204030204" pitchFamily="34" charset="0"/>
                <a:cs typeface="Calibri" panose="020F0502020204030204" pitchFamily="34" charset="0"/>
              </a:rPr>
              <a:t>e  </a:t>
            </a:r>
            <a:r>
              <a:rPr sz="2800" spc="125" dirty="0">
                <a:latin typeface="Calibri" panose="020F0502020204030204" pitchFamily="34" charset="0"/>
                <a:cs typeface="Calibri" panose="020F0502020204030204" pitchFamily="34" charset="0"/>
              </a:rPr>
              <a:t>considered</a:t>
            </a:r>
            <a:r>
              <a:rPr sz="2800" spc="254" dirty="0">
                <a:latin typeface="Calibri" panose="020F0502020204030204" pitchFamily="34" charset="0"/>
                <a:cs typeface="Calibri" panose="020F0502020204030204" pitchFamily="34" charset="0"/>
              </a:rPr>
              <a:t> </a:t>
            </a:r>
            <a:r>
              <a:rPr sz="2800" spc="60" dirty="0">
                <a:latin typeface="Calibri" panose="020F0502020204030204" pitchFamily="34" charset="0"/>
                <a:cs typeface="Calibri" panose="020F0502020204030204" pitchFamily="34" charset="0"/>
              </a:rPr>
              <a:t>for	</a:t>
            </a:r>
            <a:r>
              <a:rPr sz="2800" spc="140" dirty="0">
                <a:latin typeface="Calibri" panose="020F0502020204030204" pitchFamily="34" charset="0"/>
                <a:cs typeface="Calibri" panose="020F0502020204030204" pitchFamily="34" charset="0"/>
              </a:rPr>
              <a:t>accreditation.</a:t>
            </a:r>
            <a:endParaRPr sz="2800" dirty="0">
              <a:latin typeface="Calibri" panose="020F0502020204030204" pitchFamily="34" charset="0"/>
              <a:cs typeface="Calibri" panose="020F0502020204030204" pitchFamily="34" charset="0"/>
            </a:endParaRPr>
          </a:p>
          <a:p>
            <a:pPr>
              <a:lnSpc>
                <a:spcPct val="100000"/>
              </a:lnSpc>
              <a:spcBef>
                <a:spcPts val="45"/>
              </a:spcBef>
              <a:buFont typeface="Cambria"/>
              <a:buAutoNum type="arabicPeriod"/>
            </a:pPr>
            <a:endParaRPr sz="4000" dirty="0">
              <a:latin typeface="Calibri" panose="020F0502020204030204" pitchFamily="34" charset="0"/>
              <a:cs typeface="Calibri" panose="020F0502020204030204" pitchFamily="34" charset="0"/>
            </a:endParaRPr>
          </a:p>
          <a:p>
            <a:pPr marL="469265" marR="5080" indent="-457200" algn="just">
              <a:lnSpc>
                <a:spcPct val="100000"/>
              </a:lnSpc>
              <a:buAutoNum type="arabicPeriod"/>
              <a:tabLst>
                <a:tab pos="469265" algn="l"/>
                <a:tab pos="469900" algn="l"/>
              </a:tabLst>
            </a:pPr>
            <a:r>
              <a:rPr sz="2800" spc="135" dirty="0">
                <a:latin typeface="Calibri" panose="020F0502020204030204" pitchFamily="34" charset="0"/>
                <a:cs typeface="Calibri" panose="020F0502020204030204" pitchFamily="34" charset="0"/>
              </a:rPr>
              <a:t>Programs</a:t>
            </a:r>
            <a:r>
              <a:rPr sz="2800" spc="305" dirty="0">
                <a:latin typeface="Calibri" panose="020F0502020204030204" pitchFamily="34" charset="0"/>
                <a:cs typeface="Calibri" panose="020F0502020204030204" pitchFamily="34" charset="0"/>
              </a:rPr>
              <a:t> </a:t>
            </a:r>
            <a:r>
              <a:rPr sz="2800" spc="105" dirty="0">
                <a:latin typeface="Calibri" panose="020F0502020204030204" pitchFamily="34" charset="0"/>
                <a:cs typeface="Calibri" panose="020F0502020204030204" pitchFamily="34" charset="0"/>
              </a:rPr>
              <a:t>from</a:t>
            </a:r>
            <a:r>
              <a:rPr sz="2800" spc="305" dirty="0">
                <a:latin typeface="Calibri" panose="020F0502020204030204" pitchFamily="34" charset="0"/>
                <a:cs typeface="Calibri" panose="020F0502020204030204" pitchFamily="34" charset="0"/>
              </a:rPr>
              <a:t> </a:t>
            </a:r>
            <a:r>
              <a:rPr sz="2800" spc="155" dirty="0">
                <a:latin typeface="Calibri" panose="020F0502020204030204" pitchFamily="34" charset="0"/>
                <a:cs typeface="Calibri" panose="020F0502020204030204" pitchFamily="34" charset="0"/>
              </a:rPr>
              <a:t>which</a:t>
            </a:r>
            <a:r>
              <a:rPr sz="2800" spc="305" dirty="0">
                <a:latin typeface="Calibri" panose="020F0502020204030204" pitchFamily="34" charset="0"/>
                <a:cs typeface="Calibri" panose="020F0502020204030204" pitchFamily="34" charset="0"/>
              </a:rPr>
              <a:t> </a:t>
            </a:r>
            <a:r>
              <a:rPr sz="2800" spc="155" dirty="0">
                <a:latin typeface="Calibri" panose="020F0502020204030204" pitchFamily="34" charset="0"/>
                <a:cs typeface="Calibri" panose="020F0502020204030204" pitchFamily="34" charset="0"/>
              </a:rPr>
              <a:t>at</a:t>
            </a:r>
            <a:r>
              <a:rPr sz="2800" spc="330" dirty="0">
                <a:latin typeface="Calibri" panose="020F0502020204030204" pitchFamily="34" charset="0"/>
                <a:cs typeface="Calibri" panose="020F0502020204030204" pitchFamily="34" charset="0"/>
              </a:rPr>
              <a:t> </a:t>
            </a:r>
            <a:r>
              <a:rPr sz="2800" spc="135" dirty="0">
                <a:latin typeface="Calibri" panose="020F0502020204030204" pitchFamily="34" charset="0"/>
                <a:cs typeface="Calibri" panose="020F0502020204030204" pitchFamily="34" charset="0"/>
              </a:rPr>
              <a:t>least</a:t>
            </a:r>
            <a:r>
              <a:rPr sz="2800" spc="305" dirty="0">
                <a:latin typeface="Calibri" panose="020F0502020204030204" pitchFamily="34" charset="0"/>
                <a:cs typeface="Calibri" panose="020F0502020204030204" pitchFamily="34" charset="0"/>
              </a:rPr>
              <a:t> </a:t>
            </a:r>
            <a:r>
              <a:rPr sz="2800" spc="60" dirty="0">
                <a:latin typeface="Calibri" panose="020F0502020204030204" pitchFamily="34" charset="0"/>
                <a:cs typeface="Calibri" panose="020F0502020204030204" pitchFamily="34" charset="0"/>
              </a:rPr>
              <a:t>two</a:t>
            </a:r>
            <a:r>
              <a:rPr sz="2800" spc="330" dirty="0">
                <a:latin typeface="Calibri" panose="020F0502020204030204" pitchFamily="34" charset="0"/>
                <a:cs typeface="Calibri" panose="020F0502020204030204" pitchFamily="34" charset="0"/>
              </a:rPr>
              <a:t> </a:t>
            </a:r>
            <a:r>
              <a:rPr sz="2800" spc="175" dirty="0">
                <a:latin typeface="Calibri" panose="020F0502020204030204" pitchFamily="34" charset="0"/>
                <a:cs typeface="Calibri" panose="020F0502020204030204" pitchFamily="34" charset="0"/>
              </a:rPr>
              <a:t>batches</a:t>
            </a:r>
            <a:r>
              <a:rPr sz="2800" spc="305" dirty="0">
                <a:latin typeface="Calibri" panose="020F0502020204030204" pitchFamily="34" charset="0"/>
                <a:cs typeface="Calibri" panose="020F0502020204030204" pitchFamily="34" charset="0"/>
              </a:rPr>
              <a:t> </a:t>
            </a:r>
            <a:r>
              <a:rPr sz="2800" spc="65" dirty="0">
                <a:latin typeface="Calibri" panose="020F0502020204030204" pitchFamily="34" charset="0"/>
                <a:cs typeface="Calibri" panose="020F0502020204030204" pitchFamily="34" charset="0"/>
              </a:rPr>
              <a:t>of</a:t>
            </a:r>
            <a:r>
              <a:rPr sz="2800" spc="305" dirty="0">
                <a:latin typeface="Calibri" panose="020F0502020204030204" pitchFamily="34" charset="0"/>
                <a:cs typeface="Calibri" panose="020F0502020204030204" pitchFamily="34" charset="0"/>
              </a:rPr>
              <a:t> </a:t>
            </a:r>
            <a:r>
              <a:rPr sz="2800" spc="175" dirty="0">
                <a:latin typeface="Calibri" panose="020F0502020204030204" pitchFamily="34" charset="0"/>
                <a:cs typeface="Calibri" panose="020F0502020204030204" pitchFamily="34" charset="0"/>
              </a:rPr>
              <a:t>students </a:t>
            </a:r>
            <a:r>
              <a:rPr sz="2800" spc="-515" dirty="0">
                <a:latin typeface="Calibri" panose="020F0502020204030204" pitchFamily="34" charset="0"/>
                <a:cs typeface="Calibri" panose="020F0502020204030204" pitchFamily="34" charset="0"/>
              </a:rPr>
              <a:t> </a:t>
            </a:r>
            <a:r>
              <a:rPr sz="2800" spc="145" dirty="0">
                <a:latin typeface="Calibri" panose="020F0502020204030204" pitchFamily="34" charset="0"/>
                <a:cs typeface="Calibri" panose="020F0502020204030204" pitchFamily="34" charset="0"/>
              </a:rPr>
              <a:t>have</a:t>
            </a:r>
            <a:r>
              <a:rPr sz="2800" spc="235" dirty="0">
                <a:latin typeface="Calibri" panose="020F0502020204030204" pitchFamily="34" charset="0"/>
                <a:cs typeface="Calibri" panose="020F0502020204030204" pitchFamily="34" charset="0"/>
              </a:rPr>
              <a:t> </a:t>
            </a:r>
            <a:r>
              <a:rPr sz="2800" spc="150" dirty="0">
                <a:latin typeface="Calibri" panose="020F0502020204030204" pitchFamily="34" charset="0"/>
                <a:cs typeface="Calibri" panose="020F0502020204030204" pitchFamily="34" charset="0"/>
              </a:rPr>
              <a:t>graduated</a:t>
            </a:r>
            <a:r>
              <a:rPr sz="2800" spc="235" dirty="0">
                <a:latin typeface="Calibri" panose="020F0502020204030204" pitchFamily="34" charset="0"/>
                <a:cs typeface="Calibri" panose="020F0502020204030204" pitchFamily="34" charset="0"/>
              </a:rPr>
              <a:t> </a:t>
            </a:r>
            <a:r>
              <a:rPr sz="2800" spc="114" dirty="0">
                <a:latin typeface="Calibri" panose="020F0502020204030204" pitchFamily="34" charset="0"/>
                <a:cs typeface="Calibri" panose="020F0502020204030204" pitchFamily="34" charset="0"/>
              </a:rPr>
              <a:t>are</a:t>
            </a:r>
            <a:r>
              <a:rPr sz="2800" spc="220" dirty="0">
                <a:latin typeface="Calibri" panose="020F0502020204030204" pitchFamily="34" charset="0"/>
                <a:cs typeface="Calibri" panose="020F0502020204030204" pitchFamily="34" charset="0"/>
              </a:rPr>
              <a:t> </a:t>
            </a:r>
            <a:r>
              <a:rPr sz="2800" spc="125" dirty="0">
                <a:latin typeface="Calibri" panose="020F0502020204030204" pitchFamily="34" charset="0"/>
                <a:cs typeface="Calibri" panose="020F0502020204030204" pitchFamily="34" charset="0"/>
              </a:rPr>
              <a:t>considered</a:t>
            </a:r>
            <a:r>
              <a:rPr sz="2800" spc="235" dirty="0">
                <a:latin typeface="Calibri" panose="020F0502020204030204" pitchFamily="34" charset="0"/>
                <a:cs typeface="Calibri" panose="020F0502020204030204" pitchFamily="34" charset="0"/>
              </a:rPr>
              <a:t> </a:t>
            </a:r>
            <a:r>
              <a:rPr sz="2800" spc="55" dirty="0">
                <a:latin typeface="Calibri" panose="020F0502020204030204" pitchFamily="34" charset="0"/>
                <a:cs typeface="Calibri" panose="020F0502020204030204" pitchFamily="34" charset="0"/>
              </a:rPr>
              <a:t>for</a:t>
            </a:r>
            <a:r>
              <a:rPr sz="2800" spc="240" dirty="0">
                <a:latin typeface="Calibri" panose="020F0502020204030204" pitchFamily="34" charset="0"/>
                <a:cs typeface="Calibri" panose="020F0502020204030204" pitchFamily="34" charset="0"/>
              </a:rPr>
              <a:t> </a:t>
            </a:r>
            <a:r>
              <a:rPr sz="2800" spc="140" dirty="0">
                <a:latin typeface="Calibri" panose="020F0502020204030204" pitchFamily="34" charset="0"/>
                <a:cs typeface="Calibri" panose="020F0502020204030204" pitchFamily="34" charset="0"/>
              </a:rPr>
              <a:t>accreditation.</a:t>
            </a:r>
            <a:endParaRPr sz="28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65100" y="51514"/>
            <a:ext cx="690371" cy="5745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2213" y="680711"/>
            <a:ext cx="7545705" cy="513715"/>
          </a:xfrm>
          <a:prstGeom prst="rect">
            <a:avLst/>
          </a:prstGeom>
        </p:spPr>
        <p:txBody>
          <a:bodyPr vert="horz" wrap="square" lIns="0" tIns="12700" rIns="0" bIns="0" rtlCol="0">
            <a:spAutoFit/>
          </a:bodyPr>
          <a:lstStyle/>
          <a:p>
            <a:pPr marL="12700">
              <a:lnSpc>
                <a:spcPct val="100000"/>
              </a:lnSpc>
              <a:spcBef>
                <a:spcPts val="100"/>
              </a:spcBef>
              <a:tabLst>
                <a:tab pos="1233170" algn="l"/>
                <a:tab pos="1729739" algn="l"/>
                <a:tab pos="3780154" algn="l"/>
                <a:tab pos="5106670" algn="l"/>
              </a:tabLst>
            </a:pPr>
            <a:r>
              <a:rPr sz="3200" b="1" u="heavy" spc="160" dirty="0">
                <a:solidFill>
                  <a:srgbClr val="4B390D"/>
                </a:solidFill>
                <a:uFill>
                  <a:solidFill>
                    <a:srgbClr val="000000"/>
                  </a:solidFill>
                </a:uFill>
                <a:latin typeface="Cambria"/>
                <a:cs typeface="Cambria"/>
              </a:rPr>
              <a:t>What	</a:t>
            </a:r>
            <a:r>
              <a:rPr sz="3200" b="1" u="heavy" spc="170" dirty="0">
                <a:solidFill>
                  <a:srgbClr val="4B390D"/>
                </a:solidFill>
                <a:uFill>
                  <a:solidFill>
                    <a:srgbClr val="000000"/>
                  </a:solidFill>
                </a:uFill>
                <a:latin typeface="Cambria"/>
                <a:cs typeface="Cambria"/>
              </a:rPr>
              <a:t>is	</a:t>
            </a:r>
            <a:r>
              <a:rPr sz="3200" b="1" u="heavy" spc="265" dirty="0">
                <a:solidFill>
                  <a:srgbClr val="4B390D"/>
                </a:solidFill>
                <a:uFill>
                  <a:solidFill>
                    <a:srgbClr val="000000"/>
                  </a:solidFill>
                </a:uFill>
                <a:latin typeface="Cambria"/>
                <a:cs typeface="Cambria"/>
              </a:rPr>
              <a:t>Outcome	</a:t>
            </a:r>
            <a:r>
              <a:rPr sz="3200" b="1" u="heavy" spc="130" dirty="0">
                <a:solidFill>
                  <a:srgbClr val="4B390D"/>
                </a:solidFill>
                <a:uFill>
                  <a:solidFill>
                    <a:srgbClr val="000000"/>
                  </a:solidFill>
                </a:uFill>
                <a:latin typeface="Cambria"/>
                <a:cs typeface="Cambria"/>
              </a:rPr>
              <a:t>based	</a:t>
            </a:r>
            <a:r>
              <a:rPr sz="3200" b="1" u="heavy" spc="280" dirty="0">
                <a:solidFill>
                  <a:srgbClr val="4B390D"/>
                </a:solidFill>
                <a:uFill>
                  <a:solidFill>
                    <a:srgbClr val="000000"/>
                  </a:solidFill>
                </a:uFill>
                <a:latin typeface="Cambria"/>
                <a:cs typeface="Cambria"/>
              </a:rPr>
              <a:t>Education</a:t>
            </a:r>
            <a:r>
              <a:rPr sz="3200" spc="280" dirty="0">
                <a:latin typeface="Cambria"/>
                <a:cs typeface="Cambria"/>
              </a:rPr>
              <a:t>?</a:t>
            </a:r>
            <a:endParaRPr sz="3200" dirty="0">
              <a:latin typeface="Cambria"/>
              <a:cs typeface="Cambria"/>
            </a:endParaRPr>
          </a:p>
        </p:txBody>
      </p:sp>
      <p:sp>
        <p:nvSpPr>
          <p:cNvPr id="3" name="object 3"/>
          <p:cNvSpPr txBox="1"/>
          <p:nvPr/>
        </p:nvSpPr>
        <p:spPr>
          <a:xfrm>
            <a:off x="1157652" y="1974644"/>
            <a:ext cx="8530590" cy="3182620"/>
          </a:xfrm>
          <a:prstGeom prst="rect">
            <a:avLst/>
          </a:prstGeom>
        </p:spPr>
        <p:txBody>
          <a:bodyPr vert="horz" wrap="square" lIns="0" tIns="12065" rIns="0" bIns="0" rtlCol="0">
            <a:spAutoFit/>
          </a:bodyPr>
          <a:lstStyle/>
          <a:p>
            <a:pPr marL="527685" indent="-515620">
              <a:lnSpc>
                <a:spcPct val="100000"/>
              </a:lnSpc>
              <a:spcBef>
                <a:spcPts val="95"/>
              </a:spcBef>
              <a:buClr>
                <a:srgbClr val="16365D"/>
              </a:buClr>
              <a:buAutoNum type="arabicPeriod"/>
              <a:tabLst>
                <a:tab pos="527685" algn="l"/>
                <a:tab pos="528320" algn="l"/>
              </a:tabLst>
            </a:pPr>
            <a:r>
              <a:rPr sz="2800" spc="190" dirty="0">
                <a:latin typeface="Cambria"/>
                <a:cs typeface="Cambria"/>
              </a:rPr>
              <a:t>What</a:t>
            </a:r>
            <a:r>
              <a:rPr sz="2800" spc="290" dirty="0">
                <a:latin typeface="Cambria"/>
                <a:cs typeface="Cambria"/>
              </a:rPr>
              <a:t> </a:t>
            </a:r>
            <a:r>
              <a:rPr sz="2800" spc="165" dirty="0">
                <a:latin typeface="Cambria"/>
                <a:cs typeface="Cambria"/>
              </a:rPr>
              <a:t>the</a:t>
            </a:r>
            <a:r>
              <a:rPr sz="2800" spc="265" dirty="0">
                <a:latin typeface="Cambria"/>
                <a:cs typeface="Cambria"/>
              </a:rPr>
              <a:t> </a:t>
            </a:r>
            <a:r>
              <a:rPr sz="2800" spc="200" dirty="0">
                <a:latin typeface="Cambria"/>
                <a:cs typeface="Cambria"/>
              </a:rPr>
              <a:t>students</a:t>
            </a:r>
            <a:r>
              <a:rPr sz="2800" spc="270" dirty="0">
                <a:latin typeface="Cambria"/>
                <a:cs typeface="Cambria"/>
              </a:rPr>
              <a:t> </a:t>
            </a:r>
            <a:r>
              <a:rPr sz="2800" spc="155" dirty="0">
                <a:latin typeface="Cambria"/>
                <a:cs typeface="Cambria"/>
              </a:rPr>
              <a:t>need</a:t>
            </a:r>
            <a:r>
              <a:rPr sz="2800" spc="265" dirty="0">
                <a:latin typeface="Cambria"/>
                <a:cs typeface="Cambria"/>
              </a:rPr>
              <a:t> </a:t>
            </a:r>
            <a:r>
              <a:rPr sz="2800" spc="95" dirty="0">
                <a:latin typeface="Cambria"/>
                <a:cs typeface="Cambria"/>
              </a:rPr>
              <a:t>to</a:t>
            </a:r>
            <a:r>
              <a:rPr sz="2800" spc="265" dirty="0">
                <a:latin typeface="Cambria"/>
                <a:cs typeface="Cambria"/>
              </a:rPr>
              <a:t> </a:t>
            </a:r>
            <a:r>
              <a:rPr sz="2800" spc="180" dirty="0">
                <a:latin typeface="Cambria"/>
                <a:cs typeface="Cambria"/>
              </a:rPr>
              <a:t>learn?</a:t>
            </a:r>
            <a:endParaRPr sz="2800">
              <a:latin typeface="Cambria"/>
              <a:cs typeface="Cambria"/>
            </a:endParaRPr>
          </a:p>
          <a:p>
            <a:pPr>
              <a:lnSpc>
                <a:spcPct val="100000"/>
              </a:lnSpc>
              <a:spcBef>
                <a:spcPts val="20"/>
              </a:spcBef>
              <a:buClr>
                <a:srgbClr val="16365D"/>
              </a:buClr>
              <a:buFont typeface="Cambria"/>
              <a:buAutoNum type="arabicPeriod"/>
            </a:pPr>
            <a:endParaRPr sz="3400">
              <a:latin typeface="Cambria"/>
              <a:cs typeface="Cambria"/>
            </a:endParaRPr>
          </a:p>
          <a:p>
            <a:pPr marL="527685" marR="5080" indent="-515620" algn="just">
              <a:lnSpc>
                <a:spcPts val="2690"/>
              </a:lnSpc>
              <a:buClr>
                <a:srgbClr val="16365D"/>
              </a:buClr>
              <a:buAutoNum type="arabicPeriod"/>
              <a:tabLst>
                <a:tab pos="528320" algn="l"/>
              </a:tabLst>
            </a:pPr>
            <a:r>
              <a:rPr sz="2800" spc="190" dirty="0">
                <a:latin typeface="Cambria"/>
                <a:cs typeface="Cambria"/>
              </a:rPr>
              <a:t>What </a:t>
            </a:r>
            <a:r>
              <a:rPr sz="2800" spc="165" dirty="0">
                <a:latin typeface="Cambria"/>
                <a:cs typeface="Cambria"/>
              </a:rPr>
              <a:t>the </a:t>
            </a:r>
            <a:r>
              <a:rPr sz="2800" spc="200" dirty="0">
                <a:latin typeface="Cambria"/>
                <a:cs typeface="Cambria"/>
              </a:rPr>
              <a:t>students should </a:t>
            </a:r>
            <a:r>
              <a:rPr sz="2800" spc="165" dirty="0">
                <a:latin typeface="Cambria"/>
                <a:cs typeface="Cambria"/>
              </a:rPr>
              <a:t>demonstrate </a:t>
            </a:r>
            <a:r>
              <a:rPr sz="2800" spc="95" dirty="0">
                <a:latin typeface="Cambria"/>
                <a:cs typeface="Cambria"/>
              </a:rPr>
              <a:t>to </a:t>
            </a:r>
            <a:r>
              <a:rPr sz="2800" spc="165" dirty="0">
                <a:latin typeface="Cambria"/>
                <a:cs typeface="Cambria"/>
              </a:rPr>
              <a:t>the </a:t>
            </a:r>
            <a:r>
              <a:rPr sz="2800" spc="170" dirty="0">
                <a:latin typeface="Cambria"/>
                <a:cs typeface="Cambria"/>
              </a:rPr>
              <a:t> </a:t>
            </a:r>
            <a:r>
              <a:rPr sz="2800" spc="140" dirty="0">
                <a:latin typeface="Cambria"/>
                <a:cs typeface="Cambria"/>
              </a:rPr>
              <a:t>professional</a:t>
            </a:r>
            <a:r>
              <a:rPr sz="2800" spc="440" dirty="0">
                <a:latin typeface="Cambria"/>
                <a:cs typeface="Cambria"/>
              </a:rPr>
              <a:t> </a:t>
            </a:r>
            <a:r>
              <a:rPr sz="2800" spc="114" dirty="0">
                <a:latin typeface="Cambria"/>
                <a:cs typeface="Cambria"/>
              </a:rPr>
              <a:t>world?</a:t>
            </a:r>
            <a:endParaRPr sz="2800">
              <a:latin typeface="Cambria"/>
              <a:cs typeface="Cambria"/>
            </a:endParaRPr>
          </a:p>
          <a:p>
            <a:pPr>
              <a:lnSpc>
                <a:spcPct val="100000"/>
              </a:lnSpc>
              <a:spcBef>
                <a:spcPts val="40"/>
              </a:spcBef>
              <a:buClr>
                <a:srgbClr val="16365D"/>
              </a:buClr>
              <a:buFont typeface="Cambria"/>
              <a:buAutoNum type="arabicPeriod"/>
            </a:pPr>
            <a:endParaRPr sz="3400">
              <a:latin typeface="Cambria"/>
              <a:cs typeface="Cambria"/>
            </a:endParaRPr>
          </a:p>
          <a:p>
            <a:pPr marL="527685" marR="5080" indent="-515620" algn="just">
              <a:lnSpc>
                <a:spcPts val="2690"/>
              </a:lnSpc>
              <a:spcBef>
                <a:spcPts val="5"/>
              </a:spcBef>
              <a:buClr>
                <a:srgbClr val="16365D"/>
              </a:buClr>
              <a:buAutoNum type="arabicPeriod"/>
              <a:tabLst>
                <a:tab pos="528320" algn="l"/>
              </a:tabLst>
            </a:pPr>
            <a:r>
              <a:rPr sz="2800" spc="140" dirty="0">
                <a:latin typeface="Cambria"/>
                <a:cs typeface="Cambria"/>
              </a:rPr>
              <a:t>Accordingly</a:t>
            </a:r>
            <a:r>
              <a:rPr sz="2800" spc="145" dirty="0">
                <a:latin typeface="Cambria"/>
                <a:cs typeface="Cambria"/>
              </a:rPr>
              <a:t> </a:t>
            </a:r>
            <a:r>
              <a:rPr sz="2800" spc="155" dirty="0">
                <a:latin typeface="Cambria"/>
                <a:cs typeface="Cambria"/>
              </a:rPr>
              <a:t>designing</a:t>
            </a:r>
            <a:r>
              <a:rPr sz="2800" spc="160" dirty="0">
                <a:latin typeface="Cambria"/>
                <a:cs typeface="Cambria"/>
              </a:rPr>
              <a:t> </a:t>
            </a:r>
            <a:r>
              <a:rPr sz="2800" spc="170" dirty="0">
                <a:latin typeface="Cambria"/>
                <a:cs typeface="Cambria"/>
              </a:rPr>
              <a:t>both</a:t>
            </a:r>
            <a:r>
              <a:rPr sz="2800" spc="175" dirty="0">
                <a:latin typeface="Cambria"/>
                <a:cs typeface="Cambria"/>
              </a:rPr>
              <a:t> </a:t>
            </a:r>
            <a:r>
              <a:rPr sz="2800" spc="185" dirty="0">
                <a:latin typeface="Cambria"/>
                <a:cs typeface="Cambria"/>
              </a:rPr>
              <a:t>curricula</a:t>
            </a:r>
            <a:r>
              <a:rPr sz="2800" spc="190" dirty="0">
                <a:latin typeface="Cambria"/>
                <a:cs typeface="Cambria"/>
              </a:rPr>
              <a:t> </a:t>
            </a:r>
            <a:r>
              <a:rPr sz="2800" spc="245" dirty="0">
                <a:latin typeface="Cambria"/>
                <a:cs typeface="Cambria"/>
              </a:rPr>
              <a:t>and </a:t>
            </a:r>
            <a:r>
              <a:rPr sz="2800" spc="-605" dirty="0">
                <a:latin typeface="Cambria"/>
                <a:cs typeface="Cambria"/>
              </a:rPr>
              <a:t> </a:t>
            </a:r>
            <a:r>
              <a:rPr sz="2800" spc="85" dirty="0">
                <a:latin typeface="Cambria"/>
                <a:cs typeface="Cambria"/>
              </a:rPr>
              <a:t>delivery</a:t>
            </a:r>
            <a:r>
              <a:rPr sz="2800" spc="90" dirty="0">
                <a:latin typeface="Cambria"/>
                <a:cs typeface="Cambria"/>
              </a:rPr>
              <a:t> </a:t>
            </a:r>
            <a:r>
              <a:rPr sz="2800" spc="180" dirty="0">
                <a:latin typeface="Cambria"/>
                <a:cs typeface="Cambria"/>
              </a:rPr>
              <a:t>mechanisms(teaching</a:t>
            </a:r>
            <a:r>
              <a:rPr sz="2800" spc="185" dirty="0">
                <a:latin typeface="Cambria"/>
                <a:cs typeface="Cambria"/>
              </a:rPr>
              <a:t> </a:t>
            </a:r>
            <a:r>
              <a:rPr sz="2800" spc="105" dirty="0">
                <a:latin typeface="Cambria"/>
                <a:cs typeface="Cambria"/>
              </a:rPr>
              <a:t>strategies)</a:t>
            </a:r>
            <a:r>
              <a:rPr sz="2800" spc="110" dirty="0">
                <a:latin typeface="Cambria"/>
                <a:cs typeface="Cambria"/>
              </a:rPr>
              <a:t> </a:t>
            </a:r>
            <a:r>
              <a:rPr sz="2800" spc="95" dirty="0">
                <a:latin typeface="Cambria"/>
                <a:cs typeface="Cambria"/>
              </a:rPr>
              <a:t>to </a:t>
            </a:r>
            <a:r>
              <a:rPr sz="2800" spc="100" dirty="0">
                <a:latin typeface="Cambria"/>
                <a:cs typeface="Cambria"/>
              </a:rPr>
              <a:t> </a:t>
            </a:r>
            <a:r>
              <a:rPr sz="2800" spc="170" dirty="0">
                <a:latin typeface="Cambria"/>
                <a:cs typeface="Cambria"/>
              </a:rPr>
              <a:t>build</a:t>
            </a:r>
            <a:r>
              <a:rPr sz="2800" spc="270" dirty="0">
                <a:latin typeface="Cambria"/>
                <a:cs typeface="Cambria"/>
              </a:rPr>
              <a:t> </a:t>
            </a:r>
            <a:r>
              <a:rPr sz="2800" spc="165" dirty="0">
                <a:latin typeface="Cambria"/>
                <a:cs typeface="Cambria"/>
              </a:rPr>
              <a:t>the</a:t>
            </a:r>
            <a:r>
              <a:rPr sz="2800" spc="305" dirty="0">
                <a:latin typeface="Cambria"/>
                <a:cs typeface="Cambria"/>
              </a:rPr>
              <a:t> </a:t>
            </a:r>
            <a:r>
              <a:rPr sz="2800" spc="120" dirty="0">
                <a:latin typeface="Cambria"/>
                <a:cs typeface="Cambria"/>
              </a:rPr>
              <a:t>required</a:t>
            </a:r>
            <a:r>
              <a:rPr sz="2800" spc="270" dirty="0">
                <a:latin typeface="Cambria"/>
                <a:cs typeface="Cambria"/>
              </a:rPr>
              <a:t> </a:t>
            </a:r>
            <a:r>
              <a:rPr sz="2800" spc="160" dirty="0">
                <a:latin typeface="Cambria"/>
                <a:cs typeface="Cambria"/>
              </a:rPr>
              <a:t>skills</a:t>
            </a:r>
            <a:r>
              <a:rPr sz="2800" spc="275" dirty="0">
                <a:latin typeface="Cambria"/>
                <a:cs typeface="Cambria"/>
              </a:rPr>
              <a:t> </a:t>
            </a:r>
            <a:r>
              <a:rPr sz="2800" spc="235" dirty="0">
                <a:latin typeface="Cambria"/>
                <a:cs typeface="Cambria"/>
              </a:rPr>
              <a:t>and</a:t>
            </a:r>
            <a:r>
              <a:rPr sz="2800" spc="300" dirty="0">
                <a:latin typeface="Cambria"/>
                <a:cs typeface="Cambria"/>
              </a:rPr>
              <a:t> </a:t>
            </a:r>
            <a:r>
              <a:rPr sz="2800" spc="145" dirty="0">
                <a:latin typeface="Cambria"/>
                <a:cs typeface="Cambria"/>
              </a:rPr>
              <a:t>competence</a:t>
            </a:r>
            <a:r>
              <a:rPr sz="2800" spc="145" dirty="0">
                <a:solidFill>
                  <a:srgbClr val="16365D"/>
                </a:solidFill>
                <a:latin typeface="Calibri"/>
                <a:cs typeface="Calibri"/>
              </a:rPr>
              <a:t>.</a:t>
            </a:r>
            <a:endParaRPr sz="2800">
              <a:latin typeface="Calibri"/>
              <a:cs typeface="Calibri"/>
            </a:endParaRPr>
          </a:p>
        </p:txBody>
      </p:sp>
      <p:pic>
        <p:nvPicPr>
          <p:cNvPr id="4" name="object 4"/>
          <p:cNvPicPr/>
          <p:nvPr/>
        </p:nvPicPr>
        <p:blipFill>
          <a:blip r:embed="rId2" cstate="print"/>
          <a:stretch>
            <a:fillRect/>
          </a:stretch>
        </p:blipFill>
        <p:spPr>
          <a:xfrm>
            <a:off x="14375" y="94336"/>
            <a:ext cx="690371" cy="5745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1105E8-E41D-4EAB-87D8-E8E43504FB32}"/>
              </a:ext>
            </a:extLst>
          </p:cNvPr>
          <p:cNvSpPr>
            <a:spLocks noGrp="1" noChangeArrowheads="1"/>
          </p:cNvSpPr>
          <p:nvPr>
            <p:ph type="title"/>
          </p:nvPr>
        </p:nvSpPr>
        <p:spPr>
          <a:xfrm>
            <a:off x="466690" y="-33262"/>
            <a:ext cx="9495578" cy="1008380"/>
          </a:xfrm>
        </p:spPr>
        <p:txBody>
          <a:bodyPr>
            <a:normAutofit/>
          </a:bodyPr>
          <a:lstStyle/>
          <a:p>
            <a:pPr eaLnBrk="1" hangingPunct="1"/>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(POs)-Present </a:t>
            </a:r>
            <a:endParaRPr lang="en-US" altLang="en-US" sz="3088" b="1" dirty="0">
              <a:solidFill>
                <a:schemeClr val="tx1"/>
              </a:solidFill>
            </a:endParaRPr>
          </a:p>
        </p:txBody>
      </p:sp>
      <p:sp>
        <p:nvSpPr>
          <p:cNvPr id="3075" name="Rectangle 3">
            <a:extLst>
              <a:ext uri="{FF2B5EF4-FFF2-40B4-BE49-F238E27FC236}">
                <a16:creationId xmlns:a16="http://schemas.microsoft.com/office/drawing/2014/main" id="{0F12E166-B9EA-4230-98E0-859CAA7136BC}"/>
              </a:ext>
            </a:extLst>
          </p:cNvPr>
          <p:cNvSpPr>
            <a:spLocks noGrp="1" noChangeArrowheads="1"/>
          </p:cNvSpPr>
          <p:nvPr>
            <p:ph idx="1"/>
          </p:nvPr>
        </p:nvSpPr>
        <p:spPr>
          <a:xfrm>
            <a:off x="675111" y="885825"/>
            <a:ext cx="9343178" cy="5791200"/>
          </a:xfrm>
        </p:spPr>
        <p:txBody>
          <a:bodyPr>
            <a:normAutofit fontScale="92500" lnSpcReduction="20000"/>
          </a:bodyPr>
          <a:lstStyle/>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Engineering knowledge</a:t>
            </a:r>
            <a:r>
              <a:rPr lang="en-US" altLang="en-US" sz="2316" dirty="0">
                <a:solidFill>
                  <a:schemeClr val="tx1"/>
                </a:solidFill>
                <a:latin typeface="Garamond" panose="02020404030301010803" pitchFamily="18" charset="0"/>
                <a:ea typeface="Calibri" panose="020F0502020204030204" pitchFamily="34" charset="0"/>
                <a:cs typeface="Verdana,Bold"/>
              </a:rPr>
              <a:t>: Apply the knowledge of mathematics, science, engineering fundamentals, and an engineering specialization to the solution of complex engineering problems.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Problem analysis</a:t>
            </a:r>
            <a:r>
              <a:rPr lang="en-US" altLang="en-US" sz="2316" dirty="0">
                <a:solidFill>
                  <a:schemeClr val="tx1"/>
                </a:solidFill>
                <a:latin typeface="Garamond" panose="02020404030301010803" pitchFamily="18" charset="0"/>
                <a:ea typeface="Calibri" panose="020F0502020204030204" pitchFamily="34" charset="0"/>
                <a:cs typeface="Verdana,Bold"/>
              </a:rPr>
              <a:t>: Identify, formulate, review research literature, and analyze complex engineering problems reaching substantiated conclusions using first principles of mathematics, natural sciences, and engineering sciences.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Design/development of solutions</a:t>
            </a:r>
            <a:r>
              <a:rPr lang="en-US" altLang="en-US" sz="2316" dirty="0">
                <a:solidFill>
                  <a:schemeClr val="tx1"/>
                </a:solidFill>
                <a:latin typeface="Garamond" panose="02020404030301010803" pitchFamily="18" charset="0"/>
                <a:ea typeface="Calibri" panose="020F0502020204030204" pitchFamily="34" charset="0"/>
                <a:cs typeface="Verdana,Bold"/>
              </a:rPr>
              <a:t>: Design solutions for complex engineering problems and design system components or processes that meet the specified needs with appropriate consideration for the public health, safety, and the cultural, societal, and environmental considerations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Conduct investigations of complex problems</a:t>
            </a:r>
            <a:r>
              <a:rPr lang="en-US" altLang="en-US" sz="2316" dirty="0">
                <a:solidFill>
                  <a:schemeClr val="tx1"/>
                </a:solidFill>
                <a:latin typeface="Garamond" panose="02020404030301010803" pitchFamily="18" charset="0"/>
                <a:ea typeface="Calibri" panose="020F0502020204030204" pitchFamily="34" charset="0"/>
                <a:cs typeface="Verdana,Bold"/>
              </a:rPr>
              <a:t>: Use research-based knowledge and research methods including design of experiments, analysis and interpretation of data, and synthesis of the information to provide valid conclusions.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Modern tool usage</a:t>
            </a:r>
            <a:r>
              <a:rPr lang="en-US" altLang="en-US" sz="2316" dirty="0">
                <a:solidFill>
                  <a:schemeClr val="tx1"/>
                </a:solidFill>
                <a:latin typeface="Garamond" panose="02020404030301010803" pitchFamily="18" charset="0"/>
                <a:ea typeface="Calibri" panose="020F0502020204030204" pitchFamily="34" charset="0"/>
                <a:cs typeface="Verdana,Bold"/>
              </a:rPr>
              <a:t>: Create, select, and apply appropriate techniques, resources, and modern engineering and IT tools including prediction and modeling to complex engineering activities with an understanding of the limitations.</a:t>
            </a:r>
          </a:p>
          <a:p>
            <a:pPr algn="just">
              <a:spcBef>
                <a:spcPts val="441"/>
              </a:spcBef>
              <a:buFont typeface="Verdana" panose="020B0604030504040204" pitchFamily="34" charset="0"/>
              <a:buAutoNum type="arabicPeriod"/>
            </a:pPr>
            <a:r>
              <a:rPr lang="en-US" altLang="en-US" sz="2316" b="1" dirty="0">
                <a:solidFill>
                  <a:srgbClr val="FF0000"/>
                </a:solidFill>
                <a:latin typeface="Garamond" panose="02020404030301010803" pitchFamily="18" charset="0"/>
                <a:ea typeface="Calibri" panose="020F0502020204030204" pitchFamily="34" charset="0"/>
                <a:cs typeface="Verdana,Bold"/>
              </a:rPr>
              <a:t>The engineer and society</a:t>
            </a:r>
            <a:r>
              <a:rPr lang="en-US" altLang="en-US" sz="2316" dirty="0">
                <a:solidFill>
                  <a:schemeClr val="tx1"/>
                </a:solidFill>
                <a:latin typeface="Garamond" panose="02020404030301010803" pitchFamily="18" charset="0"/>
                <a:ea typeface="Calibri" panose="020F0502020204030204" pitchFamily="34" charset="0"/>
                <a:cs typeface="Verdana,Bold"/>
              </a:rPr>
              <a:t>: Apply reasoning informed by the contextual knowledge to assess societal, health, safety, legal and cultural issues and the consequent responsibilities relevant to the professional engineering practice.</a:t>
            </a:r>
            <a:endParaRPr lang="en-US" altLang="en-US" sz="2426" dirty="0">
              <a:solidFill>
                <a:schemeClr val="tx1"/>
              </a:solidFill>
              <a:latin typeface="Garamond" panose="02020404030301010803" pitchFamily="18" charset="0"/>
              <a:ea typeface="Calibri" panose="020F0502020204030204" pitchFamily="34" charset="0"/>
              <a:cs typeface="Verdana,Bold"/>
            </a:endParaRPr>
          </a:p>
        </p:txBody>
      </p:sp>
      <p:sp>
        <p:nvSpPr>
          <p:cNvPr id="3076" name="AutoShape 2" descr="Temperature Sensor LM35">
            <a:extLst>
              <a:ext uri="{FF2B5EF4-FFF2-40B4-BE49-F238E27FC236}">
                <a16:creationId xmlns:a16="http://schemas.microsoft.com/office/drawing/2014/main" id="{91952AB8-2F8B-4D5F-98E0-B5FDCFB5B9C2}"/>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pic>
        <p:nvPicPr>
          <p:cNvPr id="5" name="Picture 4">
            <a:extLst>
              <a:ext uri="{FF2B5EF4-FFF2-40B4-BE49-F238E27FC236}">
                <a16:creationId xmlns:a16="http://schemas.microsoft.com/office/drawing/2014/main" id="{EECB0697-B8F5-4D78-B41A-8AFA03A3A0CC}"/>
              </a:ext>
            </a:extLst>
          </p:cNvPr>
          <p:cNvPicPr>
            <a:picLocks noChangeAspect="1"/>
          </p:cNvPicPr>
          <p:nvPr/>
        </p:nvPicPr>
        <p:blipFill>
          <a:blip r:embed="rId3"/>
          <a:stretch>
            <a:fillRect/>
          </a:stretch>
        </p:blipFill>
        <p:spPr>
          <a:xfrm>
            <a:off x="304800" y="1"/>
            <a:ext cx="756285" cy="5251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01105E8-E41D-4EAB-87D8-E8E43504FB32}"/>
              </a:ext>
            </a:extLst>
          </p:cNvPr>
          <p:cNvSpPr>
            <a:spLocks noGrp="1" noChangeArrowheads="1"/>
          </p:cNvSpPr>
          <p:nvPr>
            <p:ph type="title"/>
          </p:nvPr>
        </p:nvSpPr>
        <p:spPr>
          <a:xfrm>
            <a:off x="304800" y="0"/>
            <a:ext cx="9495578" cy="1008380"/>
          </a:xfrm>
        </p:spPr>
        <p:txBody>
          <a:bodyPr>
            <a:normAutofit fontScale="90000"/>
          </a:bodyPr>
          <a:lstStyle/>
          <a:p>
            <a:pPr eaLnBrk="1" hangingPunct="1"/>
            <a:r>
              <a:rPr lang="en-US" altLang="en-US" sz="3088" b="1"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          </a:t>
            </a:r>
            <a:r>
              <a:rPr lang="en-US" altLang="en-US" sz="3088"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rPr>
              <a:t>Program Outcomes (POs)-Present </a:t>
            </a:r>
            <a:br>
              <a:rPr lang="en-US" altLang="en-US" sz="3088" b="1" dirty="0">
                <a:solidFill>
                  <a:schemeClr val="tx1"/>
                </a:solidFill>
              </a:rPr>
            </a:br>
            <a:endParaRPr lang="en-US" altLang="en-US" sz="3088" b="1" dirty="0">
              <a:solidFill>
                <a:schemeClr val="tx1"/>
              </a:solidFill>
            </a:endParaRPr>
          </a:p>
        </p:txBody>
      </p:sp>
      <p:sp>
        <p:nvSpPr>
          <p:cNvPr id="3076" name="AutoShape 2" descr="Temperature Sensor LM35">
            <a:extLst>
              <a:ext uri="{FF2B5EF4-FFF2-40B4-BE49-F238E27FC236}">
                <a16:creationId xmlns:a16="http://schemas.microsoft.com/office/drawing/2014/main" id="{91952AB8-2F8B-4D5F-98E0-B5FDCFB5B9C2}"/>
              </a:ext>
            </a:extLst>
          </p:cNvPr>
          <p:cNvSpPr>
            <a:spLocks noChangeAspect="1" noChangeArrowheads="1"/>
          </p:cNvSpPr>
          <p:nvPr/>
        </p:nvSpPr>
        <p:spPr bwMode="auto">
          <a:xfrm>
            <a:off x="525383" y="-201326"/>
            <a:ext cx="336127" cy="3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000000"/>
                </a:solidFill>
                <a:latin typeface="Verdana" panose="020B0604030504040204" pitchFamily="34" charset="0"/>
                <a:ea typeface="MS Gothic" panose="020B0609070205080204" pitchFamily="49" charset="-128"/>
              </a:defRPr>
            </a:lvl1pPr>
            <a:lvl2pPr>
              <a:spcBef>
                <a:spcPts val="600"/>
              </a:spcBef>
              <a:buClr>
                <a:srgbClr val="000000"/>
              </a:buClr>
              <a:buSzPct val="100000"/>
              <a:buFont typeface="Times New Roman" panose="02020603050405020304" pitchFamily="18" charset="0"/>
              <a:defRPr sz="2400">
                <a:solidFill>
                  <a:srgbClr val="000000"/>
                </a:solidFill>
                <a:latin typeface="Verdana" panose="020B0604030504040204" pitchFamily="34" charset="0"/>
                <a:ea typeface="MS Gothic" panose="020B0609070205080204" pitchFamily="49" charset="-128"/>
              </a:defRPr>
            </a:lvl2pPr>
            <a:lvl3pPr>
              <a:spcBef>
                <a:spcPts val="500"/>
              </a:spcBef>
              <a:buClr>
                <a:srgbClr val="000000"/>
              </a:buClr>
              <a:buSzPct val="100000"/>
              <a:buFont typeface="Times New Roman" panose="02020603050405020304" pitchFamily="18" charset="0"/>
              <a:defRPr sz="2000">
                <a:solidFill>
                  <a:srgbClr val="000000"/>
                </a:solidFill>
                <a:latin typeface="Verdana" panose="020B0604030504040204" pitchFamily="34" charset="0"/>
                <a:ea typeface="MS Gothic" panose="020B0609070205080204" pitchFamily="49" charset="-128"/>
              </a:defRPr>
            </a:lvl3pPr>
            <a:lvl4pPr>
              <a:spcBef>
                <a:spcPts val="450"/>
              </a:spcBef>
              <a:buClr>
                <a:srgbClr val="000000"/>
              </a:buClr>
              <a:buSzPct val="100000"/>
              <a:buFont typeface="Times New Roman" panose="02020603050405020304" pitchFamily="18" charset="0"/>
              <a:defRPr>
                <a:solidFill>
                  <a:srgbClr val="000000"/>
                </a:solidFill>
                <a:latin typeface="Verdana" panose="020B0604030504040204" pitchFamily="34" charset="0"/>
                <a:ea typeface="MS Gothic" panose="020B0609070205080204" pitchFamily="49" charset="-128"/>
              </a:defRPr>
            </a:lvl4pPr>
            <a:lvl5pPr>
              <a:spcBef>
                <a:spcPts val="400"/>
              </a:spcBef>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Verdana" panose="020B0604030504040204" pitchFamily="34" charset="0"/>
                <a:ea typeface="MS Gothic" panose="020B0609070205080204" pitchFamily="49" charset="-128"/>
              </a:defRPr>
            </a:lvl9pPr>
          </a:lstStyle>
          <a:p>
            <a:pPr>
              <a:spcBef>
                <a:spcPct val="0"/>
              </a:spcBef>
              <a:buClrTx/>
              <a:buSzTx/>
              <a:buFontTx/>
              <a:buNone/>
            </a:pPr>
            <a:endParaRPr lang="en-US" altLang="en-US" sz="2647">
              <a:solidFill>
                <a:schemeClr val="tx1"/>
              </a:solidFill>
            </a:endParaRPr>
          </a:p>
        </p:txBody>
      </p:sp>
      <p:sp>
        <p:nvSpPr>
          <p:cNvPr id="5" name="Rectangle 3">
            <a:extLst>
              <a:ext uri="{FF2B5EF4-FFF2-40B4-BE49-F238E27FC236}">
                <a16:creationId xmlns:a16="http://schemas.microsoft.com/office/drawing/2014/main" id="{7954132C-A9F9-4739-B190-DF3432736CCD}"/>
              </a:ext>
            </a:extLst>
          </p:cNvPr>
          <p:cNvSpPr txBox="1">
            <a:spLocks noChangeArrowheads="1"/>
          </p:cNvSpPr>
          <p:nvPr/>
        </p:nvSpPr>
        <p:spPr bwMode="auto">
          <a:xfrm>
            <a:off x="861510" y="733425"/>
            <a:ext cx="8828590" cy="2079198"/>
          </a:xfrm>
          <a:prstGeom prst="rect">
            <a:avLst/>
          </a:prstGeom>
          <a:noFill/>
          <a:ln>
            <a:noFill/>
          </a:ln>
          <a:effectLst/>
        </p:spPr>
        <p:txBody>
          <a:bodyPr lIns="99250" tIns="51610" rIns="99250" bIns="5161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7408" indent="-397408" algn="just" eaLnBrk="1" hangingPunct="1">
              <a:spcBef>
                <a:spcPts val="0"/>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Environment and sustainability</a:t>
            </a:r>
            <a:r>
              <a:rPr lang="en-US" altLang="en-US" sz="2000" dirty="0">
                <a:solidFill>
                  <a:schemeClr val="tx1"/>
                </a:solidFill>
                <a:latin typeface="Garamond" panose="02020404030301010803" pitchFamily="18" charset="0"/>
                <a:ea typeface="Calibri" panose="020F0502020204030204" pitchFamily="34" charset="0"/>
                <a:cs typeface="Verdana,Bold"/>
              </a:rPr>
              <a:t>: Understand the impact of the professional engineering solutions in societal and environmental contexts, and demonstrate the knowledge of, and need for sustainable development.</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Ethics</a:t>
            </a:r>
            <a:r>
              <a:rPr lang="en-US" altLang="en-US" sz="2000" dirty="0">
                <a:solidFill>
                  <a:schemeClr val="tx1"/>
                </a:solidFill>
                <a:latin typeface="Garamond" panose="02020404030301010803" pitchFamily="18" charset="0"/>
                <a:ea typeface="Calibri" panose="020F0502020204030204" pitchFamily="34" charset="0"/>
                <a:cs typeface="Verdana,Bold"/>
              </a:rPr>
              <a:t>: Apply ethical principles and commit to professional ethics and responsibilities and norms of the engineering practice.</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Individual and team work</a:t>
            </a:r>
            <a:r>
              <a:rPr lang="en-US" altLang="en-US" sz="2000" dirty="0">
                <a:solidFill>
                  <a:schemeClr val="tx1"/>
                </a:solidFill>
                <a:latin typeface="Garamond" panose="02020404030301010803" pitchFamily="18" charset="0"/>
                <a:ea typeface="Calibri" panose="020F0502020204030204" pitchFamily="34" charset="0"/>
                <a:cs typeface="Verdana,Bold"/>
              </a:rPr>
              <a:t>: Function effectively as an individual, and as a member or leader in diverse teams, and in multidisciplinary settings.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Communication</a:t>
            </a:r>
            <a:r>
              <a:rPr lang="en-US" altLang="en-US" sz="2000" dirty="0">
                <a:solidFill>
                  <a:schemeClr val="tx1"/>
                </a:solidFill>
                <a:latin typeface="Garamond" panose="02020404030301010803" pitchFamily="18" charset="0"/>
                <a:ea typeface="Calibri" panose="020F0502020204030204" pitchFamily="34" charset="0"/>
                <a:cs typeface="Verdana,Bold"/>
              </a:rPr>
              <a:t>: Communicate effectively on complex engineering activities with the engineering community and with society at large, such as, being able to comprehend and write effective reports and design documentation, make effective presentations, and give and receive clear instructions.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Project management and finance</a:t>
            </a:r>
            <a:r>
              <a:rPr lang="en-US" altLang="en-US" sz="2000" dirty="0">
                <a:solidFill>
                  <a:schemeClr val="tx1"/>
                </a:solidFill>
                <a:latin typeface="Garamond" panose="02020404030301010803" pitchFamily="18" charset="0"/>
                <a:ea typeface="Calibri" panose="020F0502020204030204" pitchFamily="34" charset="0"/>
                <a:cs typeface="Verdana,Bold"/>
              </a:rPr>
              <a:t>: Demonstrate knowledge and understanding of the engineering and management principles and apply these to </a:t>
            </a:r>
            <a:r>
              <a:rPr lang="en-US" altLang="en-US" sz="2000" dirty="0" err="1">
                <a:solidFill>
                  <a:schemeClr val="tx1"/>
                </a:solidFill>
                <a:latin typeface="Garamond" panose="02020404030301010803" pitchFamily="18" charset="0"/>
                <a:ea typeface="Calibri" panose="020F0502020204030204" pitchFamily="34" charset="0"/>
                <a:cs typeface="Verdana,Bold"/>
              </a:rPr>
              <a:t>one‟s</a:t>
            </a:r>
            <a:r>
              <a:rPr lang="en-US" altLang="en-US" sz="2000" dirty="0">
                <a:solidFill>
                  <a:schemeClr val="tx1"/>
                </a:solidFill>
                <a:latin typeface="Garamond" panose="02020404030301010803" pitchFamily="18" charset="0"/>
                <a:ea typeface="Calibri" panose="020F0502020204030204" pitchFamily="34" charset="0"/>
                <a:cs typeface="Verdana,Bold"/>
              </a:rPr>
              <a:t> own work, as a member and leader in a team, to manage projects and in multidisciplinary environments.</a:t>
            </a:r>
          </a:p>
          <a:p>
            <a:pPr algn="just" eaLnBrk="1" hangingPunct="1">
              <a:spcBef>
                <a:spcPts val="662"/>
              </a:spcBef>
              <a:buFont typeface="+mj-lt"/>
              <a:buAutoNum type="arabicPeriod" startAt="7"/>
              <a:defRPr/>
            </a:pPr>
            <a:r>
              <a:rPr lang="en-US" altLang="en-US" sz="2000" b="1" dirty="0">
                <a:solidFill>
                  <a:srgbClr val="FF0000"/>
                </a:solidFill>
                <a:latin typeface="Garamond" panose="02020404030301010803" pitchFamily="18" charset="0"/>
                <a:ea typeface="Calibri" panose="020F0502020204030204" pitchFamily="34" charset="0"/>
                <a:cs typeface="Verdana,Bold"/>
              </a:rPr>
              <a:t>Life-long learning</a:t>
            </a:r>
            <a:r>
              <a:rPr lang="en-US" altLang="en-US" sz="2000" dirty="0">
                <a:solidFill>
                  <a:schemeClr val="tx1"/>
                </a:solidFill>
                <a:latin typeface="Garamond" panose="02020404030301010803" pitchFamily="18" charset="0"/>
                <a:ea typeface="Calibri" panose="020F0502020204030204" pitchFamily="34" charset="0"/>
                <a:cs typeface="Verdana,Bold"/>
              </a:rPr>
              <a:t>: Recognize the need for, and have the preparation and ability to engage in independent and life-long learning in the broadest context of technological change.</a:t>
            </a:r>
          </a:p>
          <a:p>
            <a:pPr marL="441175" lvl="1" indent="0" algn="just" eaLnBrk="1" hangingPunct="1">
              <a:defRPr/>
            </a:pPr>
            <a:endParaRPr lang="en-IN" altLang="en-US" sz="1985" dirty="0">
              <a:latin typeface="Garamond" panose="02020404030301010803" pitchFamily="18" charset="0"/>
              <a:ea typeface="Calibri" panose="020F0502020204030204" pitchFamily="34" charset="0"/>
              <a:cs typeface="Verdana,Bold"/>
            </a:endParaRPr>
          </a:p>
          <a:p>
            <a:pPr marL="952378" lvl="1" indent="-511203" algn="just" eaLnBrk="1" hangingPunct="1">
              <a:lnSpc>
                <a:spcPct val="90000"/>
              </a:lnSpc>
              <a:buFont typeface="Wingdings" panose="05000000000000000000" pitchFamily="2" charset="2"/>
              <a:buChar char="v"/>
              <a:defRPr/>
            </a:pPr>
            <a:endParaRPr lang="en-IN" altLang="en-US" sz="2757" dirty="0">
              <a:latin typeface="Garamond" panose="02020404030301010803" pitchFamily="18" charset="0"/>
              <a:ea typeface="Calibri" panose="020F0502020204030204" pitchFamily="34" charset="0"/>
              <a:cs typeface="Verdana,Bold"/>
            </a:endParaRPr>
          </a:p>
        </p:txBody>
      </p:sp>
      <p:pic>
        <p:nvPicPr>
          <p:cNvPr id="6" name="Picture 5">
            <a:extLst>
              <a:ext uri="{FF2B5EF4-FFF2-40B4-BE49-F238E27FC236}">
                <a16:creationId xmlns:a16="http://schemas.microsoft.com/office/drawing/2014/main" id="{29A02BB2-D92B-45A4-A07B-D7048644B560}"/>
              </a:ext>
            </a:extLst>
          </p:cNvPr>
          <p:cNvPicPr>
            <a:picLocks noChangeAspect="1"/>
          </p:cNvPicPr>
          <p:nvPr/>
        </p:nvPicPr>
        <p:blipFill>
          <a:blip r:embed="rId3"/>
          <a:stretch>
            <a:fillRect/>
          </a:stretch>
        </p:blipFill>
        <p:spPr>
          <a:xfrm>
            <a:off x="304800" y="1"/>
            <a:ext cx="756285" cy="605072"/>
          </a:xfrm>
          <a:prstGeom prst="rect">
            <a:avLst/>
          </a:prstGeom>
        </p:spPr>
      </p:pic>
    </p:spTree>
    <p:extLst>
      <p:ext uri="{BB962C8B-B14F-4D97-AF65-F5344CB8AC3E}">
        <p14:creationId xmlns:p14="http://schemas.microsoft.com/office/powerpoint/2010/main" val="124431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2884" y="502491"/>
            <a:ext cx="7358380" cy="513715"/>
          </a:xfrm>
          <a:prstGeom prst="rect">
            <a:avLst/>
          </a:prstGeom>
        </p:spPr>
        <p:txBody>
          <a:bodyPr vert="horz" wrap="square" lIns="0" tIns="12700" rIns="0" bIns="0" rtlCol="0">
            <a:spAutoFit/>
          </a:bodyPr>
          <a:lstStyle/>
          <a:p>
            <a:pPr marL="12700">
              <a:lnSpc>
                <a:spcPct val="100000"/>
              </a:lnSpc>
              <a:spcBef>
                <a:spcPts val="100"/>
              </a:spcBef>
              <a:tabLst>
                <a:tab pos="3084195" algn="l"/>
              </a:tabLst>
            </a:pPr>
            <a:r>
              <a:rPr sz="3200" b="1" u="heavy" spc="210" dirty="0">
                <a:solidFill>
                  <a:srgbClr val="4B390D"/>
                </a:solidFill>
                <a:uFill>
                  <a:solidFill>
                    <a:srgbClr val="000000"/>
                  </a:solidFill>
                </a:uFill>
                <a:latin typeface="Cambria"/>
                <a:cs typeface="Cambria"/>
              </a:rPr>
              <a:t>NBA</a:t>
            </a:r>
            <a:r>
              <a:rPr sz="3200" b="1" u="heavy" spc="360" dirty="0">
                <a:solidFill>
                  <a:srgbClr val="4B390D"/>
                </a:solidFill>
                <a:uFill>
                  <a:solidFill>
                    <a:srgbClr val="000000"/>
                  </a:solidFill>
                </a:uFill>
                <a:latin typeface="Cambria"/>
                <a:cs typeface="Cambria"/>
              </a:rPr>
              <a:t> </a:t>
            </a:r>
            <a:r>
              <a:rPr sz="3200" b="1" u="heavy" spc="270" dirty="0">
                <a:solidFill>
                  <a:srgbClr val="4B390D"/>
                </a:solidFill>
                <a:uFill>
                  <a:solidFill>
                    <a:srgbClr val="000000"/>
                  </a:solidFill>
                </a:uFill>
                <a:latin typeface="Cambria"/>
                <a:cs typeface="Cambria"/>
              </a:rPr>
              <a:t>Outcome	</a:t>
            </a:r>
            <a:r>
              <a:rPr sz="3200" b="1" u="heavy" spc="175" dirty="0">
                <a:solidFill>
                  <a:srgbClr val="4B390D"/>
                </a:solidFill>
                <a:uFill>
                  <a:solidFill>
                    <a:srgbClr val="000000"/>
                  </a:solidFill>
                </a:uFill>
                <a:latin typeface="Cambria"/>
                <a:cs typeface="Cambria"/>
              </a:rPr>
              <a:t>Based</a:t>
            </a:r>
            <a:r>
              <a:rPr sz="3200" b="1" u="heavy" spc="295" dirty="0">
                <a:solidFill>
                  <a:srgbClr val="4B390D"/>
                </a:solidFill>
                <a:uFill>
                  <a:solidFill>
                    <a:srgbClr val="000000"/>
                  </a:solidFill>
                </a:uFill>
                <a:latin typeface="Cambria"/>
                <a:cs typeface="Cambria"/>
              </a:rPr>
              <a:t> </a:t>
            </a:r>
            <a:r>
              <a:rPr sz="3200" b="1" u="heavy" spc="204" dirty="0">
                <a:solidFill>
                  <a:srgbClr val="4B390D"/>
                </a:solidFill>
                <a:uFill>
                  <a:solidFill>
                    <a:srgbClr val="000000"/>
                  </a:solidFill>
                </a:uFill>
                <a:latin typeface="Cambria"/>
                <a:cs typeface="Cambria"/>
              </a:rPr>
              <a:t>Accreditation</a:t>
            </a:r>
            <a:endParaRPr sz="3200" b="1" dirty="0">
              <a:solidFill>
                <a:srgbClr val="4B390D"/>
              </a:solidFill>
              <a:latin typeface="Cambria"/>
              <a:cs typeface="Cambria"/>
            </a:endParaRPr>
          </a:p>
        </p:txBody>
      </p:sp>
      <p:sp>
        <p:nvSpPr>
          <p:cNvPr id="3" name="object 3"/>
          <p:cNvSpPr txBox="1"/>
          <p:nvPr/>
        </p:nvSpPr>
        <p:spPr>
          <a:xfrm>
            <a:off x="850900" y="1477837"/>
            <a:ext cx="8915400" cy="1385444"/>
          </a:xfrm>
          <a:prstGeom prst="rect">
            <a:avLst/>
          </a:prstGeom>
        </p:spPr>
        <p:txBody>
          <a:bodyPr vert="horz" wrap="square" lIns="0" tIns="12700" rIns="0" bIns="0" rtlCol="0">
            <a:spAutoFit/>
          </a:bodyPr>
          <a:lstStyle/>
          <a:p>
            <a:pPr marL="2333625">
              <a:lnSpc>
                <a:spcPct val="100000"/>
              </a:lnSpc>
              <a:spcBef>
                <a:spcPts val="100"/>
              </a:spcBef>
              <a:tabLst>
                <a:tab pos="3334385" algn="l"/>
                <a:tab pos="4326890" algn="l"/>
              </a:tabLst>
            </a:pPr>
            <a:r>
              <a:rPr sz="3600" b="1" spc="120" dirty="0">
                <a:latin typeface="Calibri" panose="020F0502020204030204" pitchFamily="34" charset="0"/>
                <a:ea typeface="Calibri" panose="020F0502020204030204" pitchFamily="34" charset="0"/>
                <a:cs typeface="Calibri" panose="020F0502020204030204" pitchFamily="34" charset="0"/>
              </a:rPr>
              <a:t>Two	Tier	</a:t>
            </a:r>
            <a:r>
              <a:rPr sz="3600" b="1" spc="290" dirty="0">
                <a:latin typeface="Calibri" panose="020F0502020204030204" pitchFamily="34" charset="0"/>
                <a:ea typeface="Calibri" panose="020F0502020204030204" pitchFamily="34" charset="0"/>
                <a:cs typeface="Calibri" panose="020F0502020204030204" pitchFamily="34" charset="0"/>
              </a:rPr>
              <a:t>System</a:t>
            </a:r>
            <a:endParaRPr sz="3600" dirty="0">
              <a:latin typeface="Calibri" panose="020F0502020204030204" pitchFamily="34" charset="0"/>
              <a:ea typeface="Calibri" panose="020F0502020204030204" pitchFamily="34" charset="0"/>
              <a:cs typeface="Calibri" panose="020F0502020204030204" pitchFamily="34" charset="0"/>
            </a:endParaRPr>
          </a:p>
          <a:p>
            <a:pPr marL="354965" marR="5080" indent="-342900">
              <a:lnSpc>
                <a:spcPts val="2160"/>
              </a:lnSpc>
              <a:spcBef>
                <a:spcPts val="1880"/>
              </a:spcBef>
              <a:buFont typeface="Arial MT"/>
              <a:buChar char="•"/>
              <a:tabLst>
                <a:tab pos="354965" algn="l"/>
                <a:tab pos="355600" algn="l"/>
              </a:tabLst>
            </a:pPr>
            <a:r>
              <a:rPr sz="2800" spc="114" dirty="0">
                <a:latin typeface="Calibri" panose="020F0502020204030204" pitchFamily="34" charset="0"/>
                <a:ea typeface="Calibri" panose="020F0502020204030204" pitchFamily="34" charset="0"/>
                <a:cs typeface="Calibri" panose="020F0502020204030204" pitchFamily="34" charset="0"/>
              </a:rPr>
              <a:t>Introduction</a:t>
            </a:r>
            <a:r>
              <a:rPr sz="2800" spc="155" dirty="0">
                <a:latin typeface="Calibri" panose="020F0502020204030204" pitchFamily="34" charset="0"/>
                <a:ea typeface="Calibri" panose="020F0502020204030204" pitchFamily="34" charset="0"/>
                <a:cs typeface="Calibri" panose="020F0502020204030204" pitchFamily="34" charset="0"/>
              </a:rPr>
              <a:t> </a:t>
            </a:r>
            <a:r>
              <a:rPr sz="2800" spc="55" dirty="0">
                <a:latin typeface="Calibri" panose="020F0502020204030204" pitchFamily="34" charset="0"/>
                <a:ea typeface="Calibri" panose="020F0502020204030204" pitchFamily="34" charset="0"/>
                <a:cs typeface="Calibri" panose="020F0502020204030204" pitchFamily="34" charset="0"/>
              </a:rPr>
              <a:t>of</a:t>
            </a:r>
            <a:r>
              <a:rPr sz="2800" spc="180" dirty="0">
                <a:latin typeface="Calibri" panose="020F0502020204030204" pitchFamily="34" charset="0"/>
                <a:ea typeface="Calibri" panose="020F0502020204030204" pitchFamily="34" charset="0"/>
                <a:cs typeface="Calibri" panose="020F0502020204030204" pitchFamily="34" charset="0"/>
              </a:rPr>
              <a:t> </a:t>
            </a:r>
            <a:r>
              <a:rPr sz="2800" spc="55" dirty="0">
                <a:latin typeface="Calibri" panose="020F0502020204030204" pitchFamily="34" charset="0"/>
                <a:ea typeface="Calibri" panose="020F0502020204030204" pitchFamily="34" charset="0"/>
                <a:cs typeface="Calibri" panose="020F0502020204030204" pitchFamily="34" charset="0"/>
              </a:rPr>
              <a:t>Two-Tier</a:t>
            </a:r>
            <a:r>
              <a:rPr sz="2800" spc="195" dirty="0">
                <a:latin typeface="Calibri" panose="020F0502020204030204" pitchFamily="34" charset="0"/>
                <a:ea typeface="Calibri" panose="020F0502020204030204" pitchFamily="34" charset="0"/>
                <a:cs typeface="Calibri" panose="020F0502020204030204" pitchFamily="34" charset="0"/>
              </a:rPr>
              <a:t> </a:t>
            </a:r>
            <a:r>
              <a:rPr sz="2800" spc="155" dirty="0">
                <a:latin typeface="Calibri" panose="020F0502020204030204" pitchFamily="34" charset="0"/>
                <a:ea typeface="Calibri" panose="020F0502020204030204" pitchFamily="34" charset="0"/>
                <a:cs typeface="Calibri" panose="020F0502020204030204" pitchFamily="34" charset="0"/>
              </a:rPr>
              <a:t>System</a:t>
            </a:r>
            <a:r>
              <a:rPr sz="2800" spc="160" dirty="0">
                <a:latin typeface="Calibri" panose="020F0502020204030204" pitchFamily="34" charset="0"/>
                <a:ea typeface="Calibri" panose="020F0502020204030204" pitchFamily="34" charset="0"/>
                <a:cs typeface="Calibri" panose="020F0502020204030204" pitchFamily="34" charset="0"/>
              </a:rPr>
              <a:t> </a:t>
            </a:r>
            <a:r>
              <a:rPr sz="2800" spc="145" dirty="0">
                <a:latin typeface="Calibri" panose="020F0502020204030204" pitchFamily="34" charset="0"/>
                <a:ea typeface="Calibri" panose="020F0502020204030204" pitchFamily="34" charset="0"/>
                <a:cs typeface="Calibri" panose="020F0502020204030204" pitchFamily="34" charset="0"/>
              </a:rPr>
              <a:t>based</a:t>
            </a:r>
            <a:r>
              <a:rPr sz="2800" spc="140" dirty="0">
                <a:latin typeface="Calibri" panose="020F0502020204030204" pitchFamily="34" charset="0"/>
                <a:ea typeface="Calibri" panose="020F0502020204030204" pitchFamily="34" charset="0"/>
                <a:cs typeface="Calibri" panose="020F0502020204030204" pitchFamily="34" charset="0"/>
              </a:rPr>
              <a:t> </a:t>
            </a:r>
            <a:r>
              <a:rPr sz="2800" spc="130" dirty="0">
                <a:latin typeface="Calibri" panose="020F0502020204030204" pitchFamily="34" charset="0"/>
                <a:ea typeface="Calibri" panose="020F0502020204030204" pitchFamily="34" charset="0"/>
                <a:cs typeface="Calibri" panose="020F0502020204030204" pitchFamily="34" charset="0"/>
              </a:rPr>
              <a:t>on</a:t>
            </a:r>
            <a:r>
              <a:rPr sz="2800" spc="220" dirty="0">
                <a:latin typeface="Calibri" panose="020F0502020204030204" pitchFamily="34" charset="0"/>
                <a:ea typeface="Calibri" panose="020F0502020204030204" pitchFamily="34" charset="0"/>
                <a:cs typeface="Calibri" panose="020F0502020204030204" pitchFamily="34" charset="0"/>
              </a:rPr>
              <a:t> </a:t>
            </a:r>
            <a:r>
              <a:rPr sz="2800" spc="95" dirty="0">
                <a:latin typeface="Calibri" panose="020F0502020204030204" pitchFamily="34" charset="0"/>
                <a:ea typeface="Calibri" panose="020F0502020204030204" pitchFamily="34" charset="0"/>
                <a:cs typeface="Calibri" panose="020F0502020204030204" pitchFamily="34" charset="0"/>
              </a:rPr>
              <a:t>Types</a:t>
            </a:r>
            <a:r>
              <a:rPr sz="2800" spc="155" dirty="0">
                <a:latin typeface="Calibri" panose="020F0502020204030204" pitchFamily="34" charset="0"/>
                <a:ea typeface="Calibri" panose="020F0502020204030204" pitchFamily="34" charset="0"/>
                <a:cs typeface="Calibri" panose="020F0502020204030204" pitchFamily="34" charset="0"/>
              </a:rPr>
              <a:t> </a:t>
            </a:r>
            <a:r>
              <a:rPr sz="2800" spc="45" dirty="0">
                <a:latin typeface="Calibri" panose="020F0502020204030204" pitchFamily="34" charset="0"/>
                <a:ea typeface="Calibri" panose="020F0502020204030204" pitchFamily="34" charset="0"/>
                <a:cs typeface="Calibri" panose="020F0502020204030204" pitchFamily="34" charset="0"/>
              </a:rPr>
              <a:t>of </a:t>
            </a:r>
            <a:r>
              <a:rPr sz="2800" spc="-425" dirty="0">
                <a:latin typeface="Calibri" panose="020F0502020204030204" pitchFamily="34" charset="0"/>
                <a:ea typeface="Calibri" panose="020F0502020204030204" pitchFamily="34" charset="0"/>
                <a:cs typeface="Calibri" panose="020F0502020204030204" pitchFamily="34" charset="0"/>
              </a:rPr>
              <a:t> </a:t>
            </a:r>
            <a:r>
              <a:rPr sz="2800" spc="125" dirty="0">
                <a:latin typeface="Calibri" panose="020F0502020204030204" pitchFamily="34" charset="0"/>
                <a:ea typeface="Calibri" panose="020F0502020204030204" pitchFamily="34" charset="0"/>
                <a:cs typeface="Calibri" panose="020F0502020204030204" pitchFamily="34" charset="0"/>
              </a:rPr>
              <a:t>Institutions.</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6" name="object 6"/>
          <p:cNvSpPr txBox="1"/>
          <p:nvPr/>
        </p:nvSpPr>
        <p:spPr>
          <a:xfrm>
            <a:off x="774700" y="3221218"/>
            <a:ext cx="8991600" cy="3532249"/>
          </a:xfrm>
          <a:prstGeom prst="rect">
            <a:avLst/>
          </a:prstGeom>
        </p:spPr>
        <p:txBody>
          <a:bodyPr vert="horz" wrap="square" lIns="0" tIns="47625" rIns="0" bIns="0" rtlCol="0">
            <a:spAutoFit/>
          </a:bodyPr>
          <a:lstStyle/>
          <a:p>
            <a:pPr marL="354965" marR="5080" algn="just">
              <a:lnSpc>
                <a:spcPts val="2160"/>
              </a:lnSpc>
              <a:spcBef>
                <a:spcPts val="375"/>
              </a:spcBef>
            </a:pPr>
            <a:r>
              <a:rPr lang="en-IN" sz="2800" spc="105" dirty="0">
                <a:latin typeface="Calibri" panose="020F0502020204030204" pitchFamily="34" charset="0"/>
                <a:ea typeface="Calibri" panose="020F0502020204030204" pitchFamily="34" charset="0"/>
                <a:cs typeface="Calibri" panose="020F0502020204030204" pitchFamily="34" charset="0"/>
              </a:rPr>
              <a:t>The Tier-I documents applicable to the </a:t>
            </a:r>
            <a:r>
              <a:rPr sz="2800" spc="105" dirty="0">
                <a:latin typeface="Calibri" panose="020F0502020204030204" pitchFamily="34" charset="0"/>
                <a:ea typeface="Calibri" panose="020F0502020204030204" pitchFamily="34" charset="0"/>
                <a:cs typeface="Calibri" panose="020F0502020204030204" pitchFamily="34" charset="0"/>
              </a:rPr>
              <a:t>engineering/</a:t>
            </a:r>
            <a:r>
              <a:rPr sz="3200" spc="105" dirty="0">
                <a:latin typeface="Calibri" panose="020F0502020204030204" pitchFamily="34" charset="0"/>
                <a:ea typeface="Calibri" panose="020F0502020204030204" pitchFamily="34" charset="0"/>
                <a:cs typeface="Calibri" panose="020F0502020204030204" pitchFamily="34" charset="0"/>
              </a:rPr>
              <a:t>technology</a:t>
            </a:r>
            <a:r>
              <a:rPr sz="2800" spc="110" dirty="0">
                <a:latin typeface="Calibri" panose="020F0502020204030204" pitchFamily="34" charset="0"/>
                <a:ea typeface="Calibri" panose="020F0502020204030204" pitchFamily="34" charset="0"/>
                <a:cs typeface="Calibri" panose="020F0502020204030204" pitchFamily="34" charset="0"/>
              </a:rPr>
              <a:t> </a:t>
            </a:r>
            <a:r>
              <a:rPr sz="2800" spc="114" dirty="0">
                <a:latin typeface="Calibri" panose="020F0502020204030204" pitchFamily="34" charset="0"/>
                <a:ea typeface="Calibri" panose="020F0502020204030204" pitchFamily="34" charset="0"/>
                <a:cs typeface="Calibri" panose="020F0502020204030204" pitchFamily="34" charset="0"/>
              </a:rPr>
              <a:t>programs</a:t>
            </a:r>
            <a:r>
              <a:rPr sz="2800" spc="120" dirty="0">
                <a:latin typeface="Calibri" panose="020F0502020204030204" pitchFamily="34" charset="0"/>
                <a:ea typeface="Calibri" panose="020F0502020204030204" pitchFamily="34" charset="0"/>
                <a:cs typeface="Calibri" panose="020F0502020204030204" pitchFamily="34" charset="0"/>
              </a:rPr>
              <a:t> </a:t>
            </a:r>
            <a:r>
              <a:rPr sz="2800" spc="60" dirty="0">
                <a:latin typeface="Calibri" panose="020F0502020204030204" pitchFamily="34" charset="0"/>
                <a:ea typeface="Calibri" panose="020F0502020204030204" pitchFamily="34" charset="0"/>
                <a:cs typeface="Calibri" panose="020F0502020204030204" pitchFamily="34" charset="0"/>
              </a:rPr>
              <a:t>offered</a:t>
            </a:r>
            <a:r>
              <a:rPr sz="2800" spc="65" dirty="0">
                <a:latin typeface="Calibri" panose="020F0502020204030204" pitchFamily="34" charset="0"/>
                <a:ea typeface="Calibri" panose="020F0502020204030204" pitchFamily="34" charset="0"/>
                <a:cs typeface="Calibri" panose="020F0502020204030204" pitchFamily="34" charset="0"/>
              </a:rPr>
              <a:t> </a:t>
            </a:r>
            <a:r>
              <a:rPr sz="2800" spc="95" dirty="0">
                <a:latin typeface="Calibri" panose="020F0502020204030204" pitchFamily="34" charset="0"/>
                <a:ea typeface="Calibri" panose="020F0502020204030204" pitchFamily="34" charset="0"/>
                <a:cs typeface="Calibri" panose="020F0502020204030204" pitchFamily="34" charset="0"/>
              </a:rPr>
              <a:t>by</a:t>
            </a:r>
            <a:r>
              <a:rPr sz="2800" spc="100"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academically </a:t>
            </a:r>
            <a:r>
              <a:rPr sz="2800" spc="125" dirty="0">
                <a:latin typeface="Calibri" panose="020F0502020204030204" pitchFamily="34" charset="0"/>
                <a:ea typeface="Calibri" panose="020F0502020204030204" pitchFamily="34" charset="0"/>
                <a:cs typeface="Calibri" panose="020F0502020204030204" pitchFamily="34" charset="0"/>
              </a:rPr>
              <a:t> </a:t>
            </a:r>
            <a:r>
              <a:rPr sz="2800" spc="150" dirty="0">
                <a:latin typeface="Calibri" panose="020F0502020204030204" pitchFamily="34" charset="0"/>
                <a:ea typeface="Calibri" panose="020F0502020204030204" pitchFamily="34" charset="0"/>
                <a:cs typeface="Calibri" panose="020F0502020204030204" pitchFamily="34" charset="0"/>
              </a:rPr>
              <a:t>autonomous </a:t>
            </a:r>
            <a:r>
              <a:rPr sz="2800" spc="120" dirty="0">
                <a:latin typeface="Calibri" panose="020F0502020204030204" pitchFamily="34" charset="0"/>
                <a:ea typeface="Calibri" panose="020F0502020204030204" pitchFamily="34" charset="0"/>
                <a:cs typeface="Calibri" panose="020F0502020204030204" pitchFamily="34" charset="0"/>
              </a:rPr>
              <a:t>institutions </a:t>
            </a:r>
            <a:r>
              <a:rPr sz="2800" spc="170" dirty="0">
                <a:latin typeface="Calibri" panose="020F0502020204030204" pitchFamily="34" charset="0"/>
                <a:ea typeface="Calibri" panose="020F0502020204030204" pitchFamily="34" charset="0"/>
                <a:cs typeface="Calibri" panose="020F0502020204030204" pitchFamily="34" charset="0"/>
              </a:rPr>
              <a:t>and </a:t>
            </a:r>
            <a:r>
              <a:rPr sz="2800" spc="105" dirty="0">
                <a:latin typeface="Calibri" panose="020F0502020204030204" pitchFamily="34" charset="0"/>
                <a:ea typeface="Calibri" panose="020F0502020204030204" pitchFamily="34" charset="0"/>
                <a:cs typeface="Calibri" panose="020F0502020204030204" pitchFamily="34" charset="0"/>
              </a:rPr>
              <a:t>by </a:t>
            </a:r>
            <a:r>
              <a:rPr sz="2800" spc="100" dirty="0">
                <a:latin typeface="Calibri" panose="020F0502020204030204" pitchFamily="34" charset="0"/>
                <a:ea typeface="Calibri" panose="020F0502020204030204" pitchFamily="34" charset="0"/>
                <a:cs typeface="Calibri" panose="020F0502020204030204" pitchFamily="34" charset="0"/>
              </a:rPr>
              <a:t>university </a:t>
            </a:r>
            <a:r>
              <a:rPr sz="2800" spc="120" dirty="0">
                <a:latin typeface="Calibri" panose="020F0502020204030204" pitchFamily="34" charset="0"/>
                <a:ea typeface="Calibri" panose="020F0502020204030204" pitchFamily="34" charset="0"/>
                <a:cs typeface="Calibri" panose="020F0502020204030204" pitchFamily="34" charset="0"/>
              </a:rPr>
              <a:t>departments </a:t>
            </a:r>
            <a:r>
              <a:rPr sz="2800" spc="170" dirty="0">
                <a:latin typeface="Calibri" panose="020F0502020204030204" pitchFamily="34" charset="0"/>
                <a:ea typeface="Calibri" panose="020F0502020204030204" pitchFamily="34" charset="0"/>
                <a:cs typeface="Calibri" panose="020F0502020204030204" pitchFamily="34" charset="0"/>
              </a:rPr>
              <a:t>and </a:t>
            </a:r>
            <a:r>
              <a:rPr sz="2800" spc="175" dirty="0">
                <a:latin typeface="Calibri" panose="020F0502020204030204" pitchFamily="34" charset="0"/>
                <a:ea typeface="Calibri" panose="020F0502020204030204" pitchFamily="34" charset="0"/>
                <a:cs typeface="Calibri" panose="020F0502020204030204" pitchFamily="34" charset="0"/>
              </a:rPr>
              <a:t> </a:t>
            </a:r>
            <a:r>
              <a:rPr sz="2800" spc="130" dirty="0">
                <a:latin typeface="Calibri" panose="020F0502020204030204" pitchFamily="34" charset="0"/>
                <a:ea typeface="Calibri" panose="020F0502020204030204" pitchFamily="34" charset="0"/>
                <a:cs typeface="Calibri" panose="020F0502020204030204" pitchFamily="34" charset="0"/>
              </a:rPr>
              <a:t>constituent</a:t>
            </a:r>
            <a:r>
              <a:rPr sz="2800" spc="160" dirty="0">
                <a:latin typeface="Calibri" panose="020F0502020204030204" pitchFamily="34" charset="0"/>
                <a:ea typeface="Calibri" panose="020F0502020204030204" pitchFamily="34" charset="0"/>
                <a:cs typeface="Calibri" panose="020F0502020204030204" pitchFamily="34" charset="0"/>
              </a:rPr>
              <a:t> </a:t>
            </a:r>
            <a:r>
              <a:rPr sz="2800" spc="90" dirty="0">
                <a:latin typeface="Calibri" panose="020F0502020204030204" pitchFamily="34" charset="0"/>
                <a:ea typeface="Calibri" panose="020F0502020204030204" pitchFamily="34" charset="0"/>
                <a:cs typeface="Calibri" panose="020F0502020204030204" pitchFamily="34" charset="0"/>
              </a:rPr>
              <a:t>colleges</a:t>
            </a:r>
            <a:r>
              <a:rPr sz="2800" spc="200" dirty="0">
                <a:latin typeface="Calibri" panose="020F0502020204030204" pitchFamily="34" charset="0"/>
                <a:ea typeface="Calibri" panose="020F0502020204030204" pitchFamily="34" charset="0"/>
                <a:cs typeface="Calibri" panose="020F0502020204030204" pitchFamily="34" charset="0"/>
              </a:rPr>
              <a:t> </a:t>
            </a:r>
            <a:r>
              <a:rPr sz="2800" spc="45" dirty="0">
                <a:latin typeface="Calibri" panose="020F0502020204030204" pitchFamily="34" charset="0"/>
                <a:ea typeface="Calibri" panose="020F0502020204030204" pitchFamily="34" charset="0"/>
                <a:cs typeface="Calibri" panose="020F0502020204030204" pitchFamily="34" charset="0"/>
              </a:rPr>
              <a:t>of</a:t>
            </a:r>
            <a:r>
              <a:rPr sz="2800" spc="160"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the</a:t>
            </a:r>
            <a:r>
              <a:rPr sz="2800" spc="200" dirty="0">
                <a:latin typeface="Calibri" panose="020F0502020204030204" pitchFamily="34" charset="0"/>
                <a:ea typeface="Calibri" panose="020F0502020204030204" pitchFamily="34" charset="0"/>
                <a:cs typeface="Calibri" panose="020F0502020204030204" pitchFamily="34" charset="0"/>
              </a:rPr>
              <a:t> </a:t>
            </a:r>
            <a:r>
              <a:rPr sz="2800" spc="110" dirty="0">
                <a:latin typeface="Calibri" panose="020F0502020204030204" pitchFamily="34" charset="0"/>
                <a:ea typeface="Calibri" panose="020F0502020204030204" pitchFamily="34" charset="0"/>
                <a:cs typeface="Calibri" panose="020F0502020204030204" pitchFamily="34" charset="0"/>
              </a:rPr>
              <a:t>universities.</a:t>
            </a:r>
            <a:endParaRPr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40"/>
              </a:spcBef>
            </a:pPr>
            <a:endParaRPr sz="2400" dirty="0">
              <a:latin typeface="Calibri" panose="020F0502020204030204" pitchFamily="34" charset="0"/>
              <a:ea typeface="Calibri" panose="020F0502020204030204" pitchFamily="34" charset="0"/>
              <a:cs typeface="Calibri" panose="020F0502020204030204" pitchFamily="34" charset="0"/>
            </a:endParaRPr>
          </a:p>
          <a:p>
            <a:pPr marL="354965" marR="5080" indent="-342900" algn="just">
              <a:lnSpc>
                <a:spcPts val="2160"/>
              </a:lnSpc>
              <a:buFont typeface="Arial MT"/>
              <a:buChar char="•"/>
              <a:tabLst>
                <a:tab pos="355600" algn="l"/>
              </a:tabLst>
            </a:pPr>
            <a:r>
              <a:rPr sz="2800" spc="55" dirty="0">
                <a:latin typeface="Calibri" panose="020F0502020204030204" pitchFamily="34" charset="0"/>
                <a:ea typeface="Calibri" panose="020F0502020204030204" pitchFamily="34" charset="0"/>
                <a:cs typeface="Calibri" panose="020F0502020204030204" pitchFamily="34" charset="0"/>
              </a:rPr>
              <a:t>Tier-II</a:t>
            </a:r>
            <a:r>
              <a:rPr sz="2800" spc="60" dirty="0">
                <a:latin typeface="Calibri" panose="020F0502020204030204" pitchFamily="34" charset="0"/>
                <a:ea typeface="Calibri" panose="020F0502020204030204" pitchFamily="34" charset="0"/>
                <a:cs typeface="Calibri" panose="020F0502020204030204" pitchFamily="34" charset="0"/>
              </a:rPr>
              <a:t> </a:t>
            </a:r>
            <a:r>
              <a:rPr sz="2800" spc="140" dirty="0">
                <a:latin typeface="Calibri" panose="020F0502020204030204" pitchFamily="34" charset="0"/>
                <a:ea typeface="Calibri" panose="020F0502020204030204" pitchFamily="34" charset="0"/>
                <a:cs typeface="Calibri" panose="020F0502020204030204" pitchFamily="34" charset="0"/>
              </a:rPr>
              <a:t>documents:</a:t>
            </a:r>
            <a:r>
              <a:rPr sz="2800" spc="145" dirty="0">
                <a:latin typeface="Calibri" panose="020F0502020204030204" pitchFamily="34" charset="0"/>
                <a:ea typeface="Calibri" panose="020F0502020204030204" pitchFamily="34" charset="0"/>
                <a:cs typeface="Calibri" panose="020F0502020204030204" pitchFamily="34" charset="0"/>
              </a:rPr>
              <a:t> </a:t>
            </a:r>
            <a:r>
              <a:rPr sz="2800" spc="45" dirty="0">
                <a:latin typeface="Calibri" panose="020F0502020204030204" pitchFamily="34" charset="0"/>
                <a:ea typeface="Calibri" panose="020F0502020204030204" pitchFamily="34" charset="0"/>
                <a:cs typeface="Calibri" panose="020F0502020204030204" pitchFamily="34" charset="0"/>
              </a:rPr>
              <a:t>for</a:t>
            </a:r>
            <a:r>
              <a:rPr sz="2800" spc="50" dirty="0">
                <a:latin typeface="Calibri" panose="020F0502020204030204" pitchFamily="34" charset="0"/>
                <a:ea typeface="Calibri" panose="020F0502020204030204" pitchFamily="34" charset="0"/>
                <a:cs typeface="Calibri" panose="020F0502020204030204" pitchFamily="34" charset="0"/>
              </a:rPr>
              <a:t> </a:t>
            </a:r>
            <a:r>
              <a:rPr sz="2800" spc="150" dirty="0">
                <a:latin typeface="Calibri" panose="020F0502020204030204" pitchFamily="34" charset="0"/>
                <a:ea typeface="Calibri" panose="020F0502020204030204" pitchFamily="34" charset="0"/>
                <a:cs typeface="Calibri" panose="020F0502020204030204" pitchFamily="34" charset="0"/>
              </a:rPr>
              <a:t>non-autonomous  </a:t>
            </a:r>
            <a:r>
              <a:rPr sz="2800" spc="125" dirty="0">
                <a:latin typeface="Calibri" panose="020F0502020204030204" pitchFamily="34" charset="0"/>
                <a:ea typeface="Calibri" panose="020F0502020204030204" pitchFamily="34" charset="0"/>
                <a:cs typeface="Calibri" panose="020F0502020204030204" pitchFamily="34" charset="0"/>
              </a:rPr>
              <a:t>institutions, </a:t>
            </a:r>
            <a:r>
              <a:rPr sz="2800" spc="130" dirty="0">
                <a:latin typeface="Calibri" panose="020F0502020204030204" pitchFamily="34" charset="0"/>
                <a:ea typeface="Calibri" panose="020F0502020204030204" pitchFamily="34" charset="0"/>
                <a:cs typeface="Calibri" panose="020F0502020204030204" pitchFamily="34" charset="0"/>
              </a:rPr>
              <a:t> </a:t>
            </a:r>
            <a:r>
              <a:rPr sz="2800" spc="155" dirty="0">
                <a:latin typeface="Calibri" panose="020F0502020204030204" pitchFamily="34" charset="0"/>
                <a:ea typeface="Calibri" panose="020F0502020204030204" pitchFamily="34" charset="0"/>
                <a:cs typeface="Calibri" panose="020F0502020204030204" pitchFamily="34" charset="0"/>
              </a:rPr>
              <a:t>i.e., </a:t>
            </a:r>
            <a:r>
              <a:rPr sz="2800" spc="160"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those </a:t>
            </a:r>
            <a:r>
              <a:rPr sz="2800" spc="85" dirty="0">
                <a:latin typeface="Calibri" panose="020F0502020204030204" pitchFamily="34" charset="0"/>
                <a:ea typeface="Calibri" panose="020F0502020204030204" pitchFamily="34" charset="0"/>
                <a:cs typeface="Calibri" panose="020F0502020204030204" pitchFamily="34" charset="0"/>
              </a:rPr>
              <a:t>colleges  </a:t>
            </a:r>
            <a:r>
              <a:rPr sz="2800" spc="165" dirty="0">
                <a:latin typeface="Calibri" panose="020F0502020204030204" pitchFamily="34" charset="0"/>
                <a:ea typeface="Calibri" panose="020F0502020204030204" pitchFamily="34" charset="0"/>
                <a:cs typeface="Calibri" panose="020F0502020204030204" pitchFamily="34" charset="0"/>
              </a:rPr>
              <a:t>and </a:t>
            </a:r>
            <a:r>
              <a:rPr sz="2800" spc="125" dirty="0">
                <a:latin typeface="Calibri" panose="020F0502020204030204" pitchFamily="34" charset="0"/>
                <a:ea typeface="Calibri" panose="020F0502020204030204" pitchFamily="34" charset="0"/>
                <a:cs typeface="Calibri" panose="020F0502020204030204" pitchFamily="34" charset="0"/>
              </a:rPr>
              <a:t>technical </a:t>
            </a:r>
            <a:r>
              <a:rPr sz="2800" spc="120" dirty="0">
                <a:latin typeface="Calibri" panose="020F0502020204030204" pitchFamily="34" charset="0"/>
                <a:ea typeface="Calibri" panose="020F0502020204030204" pitchFamily="34" charset="0"/>
                <a:cs typeface="Calibri" panose="020F0502020204030204" pitchFamily="34" charset="0"/>
              </a:rPr>
              <a:t>institutions </a:t>
            </a:r>
            <a:r>
              <a:rPr sz="2800" spc="130" dirty="0">
                <a:latin typeface="Calibri" panose="020F0502020204030204" pitchFamily="34" charset="0"/>
                <a:ea typeface="Calibri" panose="020F0502020204030204" pitchFamily="34" charset="0"/>
                <a:cs typeface="Calibri" panose="020F0502020204030204" pitchFamily="34" charset="0"/>
              </a:rPr>
              <a:t>which </a:t>
            </a:r>
            <a:r>
              <a:rPr sz="2800" spc="100" dirty="0">
                <a:latin typeface="Calibri" panose="020F0502020204030204" pitchFamily="34" charset="0"/>
                <a:ea typeface="Calibri" panose="020F0502020204030204" pitchFamily="34" charset="0"/>
                <a:cs typeface="Calibri" panose="020F0502020204030204" pitchFamily="34" charset="0"/>
              </a:rPr>
              <a:t>are  </a:t>
            </a:r>
            <a:r>
              <a:rPr sz="2800" spc="80" dirty="0">
                <a:latin typeface="Calibri" panose="020F0502020204030204" pitchFamily="34" charset="0"/>
                <a:ea typeface="Calibri" panose="020F0502020204030204" pitchFamily="34" charset="0"/>
                <a:cs typeface="Calibri" panose="020F0502020204030204" pitchFamily="34" charset="0"/>
              </a:rPr>
              <a:t>affiliated </a:t>
            </a:r>
            <a:r>
              <a:rPr sz="2800" spc="85" dirty="0">
                <a:latin typeface="Calibri" panose="020F0502020204030204" pitchFamily="34" charset="0"/>
                <a:ea typeface="Calibri" panose="020F0502020204030204" pitchFamily="34" charset="0"/>
                <a:cs typeface="Calibri" panose="020F0502020204030204" pitchFamily="34" charset="0"/>
              </a:rPr>
              <a:t> </a:t>
            </a:r>
            <a:r>
              <a:rPr sz="2800" spc="70" dirty="0">
                <a:latin typeface="Calibri" panose="020F0502020204030204" pitchFamily="34" charset="0"/>
                <a:ea typeface="Calibri" panose="020F0502020204030204" pitchFamily="34" charset="0"/>
                <a:cs typeface="Calibri" panose="020F0502020204030204" pitchFamily="34" charset="0"/>
              </a:rPr>
              <a:t>to</a:t>
            </a:r>
            <a:r>
              <a:rPr sz="2800" spc="195" dirty="0">
                <a:latin typeface="Calibri" panose="020F0502020204030204" pitchFamily="34" charset="0"/>
                <a:ea typeface="Calibri" panose="020F0502020204030204" pitchFamily="34" charset="0"/>
                <a:cs typeface="Calibri" panose="020F0502020204030204" pitchFamily="34" charset="0"/>
              </a:rPr>
              <a:t> </a:t>
            </a:r>
            <a:r>
              <a:rPr sz="2800" spc="185" dirty="0">
                <a:latin typeface="Calibri" panose="020F0502020204030204" pitchFamily="34" charset="0"/>
                <a:ea typeface="Calibri" panose="020F0502020204030204" pitchFamily="34" charset="0"/>
                <a:cs typeface="Calibri" panose="020F0502020204030204" pitchFamily="34" charset="0"/>
              </a:rPr>
              <a:t>a</a:t>
            </a:r>
            <a:r>
              <a:rPr sz="2800" spc="200" dirty="0">
                <a:latin typeface="Calibri" panose="020F0502020204030204" pitchFamily="34" charset="0"/>
                <a:ea typeface="Calibri" panose="020F0502020204030204" pitchFamily="34" charset="0"/>
                <a:cs typeface="Calibri" panose="020F0502020204030204" pitchFamily="34" charset="0"/>
              </a:rPr>
              <a:t> </a:t>
            </a:r>
            <a:r>
              <a:rPr sz="2800" spc="114" dirty="0">
                <a:latin typeface="Calibri" panose="020F0502020204030204" pitchFamily="34" charset="0"/>
                <a:ea typeface="Calibri" panose="020F0502020204030204" pitchFamily="34" charset="0"/>
                <a:cs typeface="Calibri" panose="020F0502020204030204" pitchFamily="34" charset="0"/>
              </a:rPr>
              <a:t>university.</a:t>
            </a:r>
            <a:endParaRPr sz="2800" dirty="0">
              <a:latin typeface="Calibri" panose="020F0502020204030204" pitchFamily="34" charset="0"/>
              <a:ea typeface="Calibri" panose="020F0502020204030204" pitchFamily="34" charset="0"/>
              <a:cs typeface="Calibri" panose="020F0502020204030204" pitchFamily="34" charset="0"/>
            </a:endParaRPr>
          </a:p>
          <a:p>
            <a:pPr marL="354965" marR="5080" indent="-342900" algn="just">
              <a:lnSpc>
                <a:spcPts val="2160"/>
              </a:lnSpc>
              <a:spcBef>
                <a:spcPts val="2065"/>
              </a:spcBef>
              <a:buFont typeface="Arial MT"/>
              <a:buChar char="•"/>
              <a:tabLst>
                <a:tab pos="355600" algn="l"/>
              </a:tabLst>
            </a:pPr>
            <a:r>
              <a:rPr sz="2800" spc="105" dirty="0">
                <a:latin typeface="Calibri" panose="020F0502020204030204" pitchFamily="34" charset="0"/>
                <a:ea typeface="Calibri" panose="020F0502020204030204" pitchFamily="34" charset="0"/>
                <a:cs typeface="Calibri" panose="020F0502020204030204" pitchFamily="34" charset="0"/>
              </a:rPr>
              <a:t>For</a:t>
            </a:r>
            <a:r>
              <a:rPr sz="2800" spc="110"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both:</a:t>
            </a:r>
            <a:r>
              <a:rPr sz="2800" spc="125" dirty="0">
                <a:latin typeface="Calibri" panose="020F0502020204030204" pitchFamily="34" charset="0"/>
                <a:ea typeface="Calibri" panose="020F0502020204030204" pitchFamily="34" charset="0"/>
                <a:cs typeface="Calibri" panose="020F0502020204030204" pitchFamily="34" charset="0"/>
              </a:rPr>
              <a:t> </a:t>
            </a:r>
            <a:r>
              <a:rPr sz="2800" spc="190" dirty="0">
                <a:latin typeface="Calibri" panose="020F0502020204030204" pitchFamily="34" charset="0"/>
                <a:ea typeface="Calibri" panose="020F0502020204030204" pitchFamily="34" charset="0"/>
                <a:cs typeface="Calibri" panose="020F0502020204030204" pitchFamily="34" charset="0"/>
              </a:rPr>
              <a:t>Same</a:t>
            </a:r>
            <a:r>
              <a:rPr sz="2800" spc="195" dirty="0">
                <a:latin typeface="Calibri" panose="020F0502020204030204" pitchFamily="34" charset="0"/>
                <a:ea typeface="Calibri" panose="020F0502020204030204" pitchFamily="34" charset="0"/>
                <a:cs typeface="Calibri" panose="020F0502020204030204" pitchFamily="34" charset="0"/>
              </a:rPr>
              <a:t> </a:t>
            </a:r>
            <a:r>
              <a:rPr sz="2800" spc="105" dirty="0">
                <a:latin typeface="Calibri" panose="020F0502020204030204" pitchFamily="34" charset="0"/>
                <a:ea typeface="Calibri" panose="020F0502020204030204" pitchFamily="34" charset="0"/>
                <a:cs typeface="Calibri" panose="020F0502020204030204" pitchFamily="34" charset="0"/>
              </a:rPr>
              <a:t>set</a:t>
            </a:r>
            <a:r>
              <a:rPr sz="2800" spc="110" dirty="0">
                <a:latin typeface="Calibri" panose="020F0502020204030204" pitchFamily="34" charset="0"/>
                <a:ea typeface="Calibri" panose="020F0502020204030204" pitchFamily="34" charset="0"/>
                <a:cs typeface="Calibri" panose="020F0502020204030204" pitchFamily="34" charset="0"/>
              </a:rPr>
              <a:t> </a:t>
            </a:r>
            <a:r>
              <a:rPr sz="2800" spc="55" dirty="0">
                <a:latin typeface="Calibri" panose="020F0502020204030204" pitchFamily="34" charset="0"/>
                <a:ea typeface="Calibri" panose="020F0502020204030204" pitchFamily="34" charset="0"/>
                <a:cs typeface="Calibri" panose="020F0502020204030204" pitchFamily="34" charset="0"/>
              </a:rPr>
              <a:t>of</a:t>
            </a:r>
            <a:r>
              <a:rPr sz="2800" spc="60" dirty="0">
                <a:latin typeface="Calibri" panose="020F0502020204030204" pitchFamily="34" charset="0"/>
                <a:ea typeface="Calibri" panose="020F0502020204030204" pitchFamily="34" charset="0"/>
                <a:cs typeface="Calibri" panose="020F0502020204030204" pitchFamily="34" charset="0"/>
              </a:rPr>
              <a:t> </a:t>
            </a:r>
            <a:r>
              <a:rPr sz="2800" spc="80" dirty="0">
                <a:latin typeface="Calibri" panose="020F0502020204030204" pitchFamily="34" charset="0"/>
                <a:ea typeface="Calibri" panose="020F0502020204030204" pitchFamily="34" charset="0"/>
                <a:cs typeface="Calibri" panose="020F0502020204030204" pitchFamily="34" charset="0"/>
              </a:rPr>
              <a:t>criteria</a:t>
            </a:r>
            <a:r>
              <a:rPr sz="2800" spc="85"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have</a:t>
            </a:r>
            <a:r>
              <a:rPr sz="2800" spc="125"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been</a:t>
            </a:r>
            <a:r>
              <a:rPr sz="2800" spc="125" dirty="0">
                <a:latin typeface="Calibri" panose="020F0502020204030204" pitchFamily="34" charset="0"/>
                <a:ea typeface="Calibri" panose="020F0502020204030204" pitchFamily="34" charset="0"/>
                <a:cs typeface="Calibri" panose="020F0502020204030204" pitchFamily="34" charset="0"/>
              </a:rPr>
              <a:t> </a:t>
            </a:r>
            <a:r>
              <a:rPr sz="2800" spc="95" dirty="0">
                <a:latin typeface="Calibri" panose="020F0502020204030204" pitchFamily="34" charset="0"/>
                <a:ea typeface="Calibri" panose="020F0502020204030204" pitchFamily="34" charset="0"/>
                <a:cs typeface="Calibri" panose="020F0502020204030204" pitchFamily="34" charset="0"/>
              </a:rPr>
              <a:t>prescribed</a:t>
            </a:r>
            <a:r>
              <a:rPr sz="2800" spc="100" dirty="0">
                <a:latin typeface="Calibri" panose="020F0502020204030204" pitchFamily="34" charset="0"/>
                <a:ea typeface="Calibri" panose="020F0502020204030204" pitchFamily="34" charset="0"/>
                <a:cs typeface="Calibri" panose="020F0502020204030204" pitchFamily="34" charset="0"/>
              </a:rPr>
              <a:t> </a:t>
            </a:r>
            <a:r>
              <a:rPr sz="2800" spc="45" dirty="0">
                <a:latin typeface="Calibri" panose="020F0502020204030204" pitchFamily="34" charset="0"/>
                <a:ea typeface="Calibri" panose="020F0502020204030204" pitchFamily="34" charset="0"/>
                <a:cs typeface="Calibri" panose="020F0502020204030204" pitchFamily="34" charset="0"/>
              </a:rPr>
              <a:t>for </a:t>
            </a:r>
            <a:r>
              <a:rPr sz="2800" spc="50"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accreditation.</a:t>
            </a:r>
            <a:endParaRPr sz="2800" dirty="0">
              <a:latin typeface="Calibri" panose="020F0502020204030204" pitchFamily="34" charset="0"/>
              <a:ea typeface="Calibri" panose="020F0502020204030204" pitchFamily="34" charset="0"/>
              <a:cs typeface="Calibri" panose="020F0502020204030204" pitchFamily="34" charset="0"/>
            </a:endParaRPr>
          </a:p>
        </p:txBody>
      </p:sp>
      <p:pic>
        <p:nvPicPr>
          <p:cNvPr id="7" name="object 7"/>
          <p:cNvPicPr/>
          <p:nvPr/>
        </p:nvPicPr>
        <p:blipFill>
          <a:blip r:embed="rId2" cstate="print"/>
          <a:stretch>
            <a:fillRect/>
          </a:stretch>
        </p:blipFill>
        <p:spPr>
          <a:xfrm>
            <a:off x="36146" y="0"/>
            <a:ext cx="690371" cy="5745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100" y="1067864"/>
            <a:ext cx="9677400" cy="6177140"/>
          </a:xfrm>
          <a:prstGeom prst="rect">
            <a:avLst/>
          </a:prstGeom>
        </p:spPr>
        <p:txBody>
          <a:bodyPr vert="horz" wrap="square" lIns="0" tIns="12065" rIns="0" bIns="0" rtlCol="0">
            <a:spAutoFit/>
          </a:bodyPr>
          <a:lstStyle/>
          <a:p>
            <a:pPr marL="12065" marR="472440" algn="just">
              <a:lnSpc>
                <a:spcPct val="150000"/>
              </a:lnSpc>
              <a:tabLst>
                <a:tab pos="355600" algn="l"/>
              </a:tabLst>
            </a:pPr>
            <a:r>
              <a:rPr sz="2400" b="1" spc="110" dirty="0">
                <a:latin typeface="Calibri" panose="020F0502020204030204" pitchFamily="34" charset="0"/>
                <a:cs typeface="Calibri" panose="020F0502020204030204" pitchFamily="34" charset="0"/>
              </a:rPr>
              <a:t>During </a:t>
            </a:r>
            <a:r>
              <a:rPr sz="2400" b="1" spc="160" dirty="0">
                <a:latin typeface="Calibri" panose="020F0502020204030204" pitchFamily="34" charset="0"/>
                <a:cs typeface="Calibri" panose="020F0502020204030204" pitchFamily="34" charset="0"/>
              </a:rPr>
              <a:t>the </a:t>
            </a:r>
            <a:r>
              <a:rPr sz="2400" b="1" spc="105" dirty="0">
                <a:latin typeface="Calibri" panose="020F0502020204030204" pitchFamily="34" charset="0"/>
                <a:cs typeface="Calibri" panose="020F0502020204030204" pitchFamily="34" charset="0"/>
              </a:rPr>
              <a:t>two </a:t>
            </a:r>
            <a:r>
              <a:rPr sz="2400" b="1" spc="110" dirty="0">
                <a:latin typeface="Calibri" panose="020F0502020204030204" pitchFamily="34" charset="0"/>
                <a:cs typeface="Calibri" panose="020F0502020204030204" pitchFamily="34" charset="0"/>
              </a:rPr>
              <a:t>and </a:t>
            </a:r>
            <a:r>
              <a:rPr sz="2400" b="1" spc="95" dirty="0">
                <a:latin typeface="Calibri" panose="020F0502020204030204" pitchFamily="34" charset="0"/>
                <a:cs typeface="Calibri" panose="020F0502020204030204" pitchFamily="34" charset="0"/>
              </a:rPr>
              <a:t>a </a:t>
            </a:r>
            <a:r>
              <a:rPr sz="2400" b="1" spc="105" dirty="0">
                <a:latin typeface="Calibri" panose="020F0502020204030204" pitchFamily="34" charset="0"/>
                <a:cs typeface="Calibri" panose="020F0502020204030204" pitchFamily="34" charset="0"/>
              </a:rPr>
              <a:t>half </a:t>
            </a:r>
            <a:r>
              <a:rPr sz="2400" b="1" spc="114" dirty="0">
                <a:latin typeface="Calibri" panose="020F0502020204030204" pitchFamily="34" charset="0"/>
                <a:cs typeface="Calibri" panose="020F0502020204030204" pitchFamily="34" charset="0"/>
              </a:rPr>
              <a:t>day </a:t>
            </a:r>
            <a:r>
              <a:rPr sz="2400" b="1" spc="150" dirty="0">
                <a:latin typeface="Calibri" panose="020F0502020204030204" pitchFamily="34" charset="0"/>
                <a:cs typeface="Calibri" panose="020F0502020204030204" pitchFamily="34" charset="0"/>
              </a:rPr>
              <a:t>visit, team </a:t>
            </a:r>
            <a:r>
              <a:rPr sz="2400" b="1" spc="155" dirty="0">
                <a:latin typeface="Calibri" panose="020F0502020204030204" pitchFamily="34" charset="0"/>
                <a:cs typeface="Calibri" panose="020F0502020204030204" pitchFamily="34" charset="0"/>
              </a:rPr>
              <a:t> </a:t>
            </a:r>
            <a:r>
              <a:rPr sz="2400" b="1" spc="130" dirty="0">
                <a:latin typeface="Calibri" panose="020F0502020204030204" pitchFamily="34" charset="0"/>
                <a:cs typeface="Calibri" panose="020F0502020204030204" pitchFamily="34" charset="0"/>
              </a:rPr>
              <a:t>has</a:t>
            </a:r>
            <a:r>
              <a:rPr sz="2400" b="1" spc="275" dirty="0">
                <a:latin typeface="Calibri" panose="020F0502020204030204" pitchFamily="34" charset="0"/>
                <a:cs typeface="Calibri" panose="020F0502020204030204" pitchFamily="34" charset="0"/>
              </a:rPr>
              <a:t> </a:t>
            </a:r>
            <a:r>
              <a:rPr sz="2400" b="1" spc="125" dirty="0">
                <a:latin typeface="Calibri" panose="020F0502020204030204" pitchFamily="34" charset="0"/>
                <a:cs typeface="Calibri" panose="020F0502020204030204" pitchFamily="34" charset="0"/>
              </a:rPr>
              <a:t>discussions</a:t>
            </a:r>
            <a:r>
              <a:rPr lang="en-IN" sz="2400" b="1" spc="125" dirty="0">
                <a:latin typeface="Calibri" panose="020F0502020204030204" pitchFamily="34" charset="0"/>
                <a:cs typeface="Calibri" panose="020F0502020204030204" pitchFamily="34" charset="0"/>
              </a:rPr>
              <a:t> with:</a:t>
            </a:r>
            <a:endParaRPr sz="2400" dirty="0">
              <a:latin typeface="Calibri" panose="020F0502020204030204" pitchFamily="34" charset="0"/>
              <a:cs typeface="Calibri" panose="020F0502020204030204" pitchFamily="34" charset="0"/>
            </a:endParaRPr>
          </a:p>
          <a:p>
            <a:pPr marL="527685" marR="5080" lvl="1" indent="-399415" algn="just">
              <a:lnSpc>
                <a:spcPct val="150000"/>
              </a:lnSpc>
              <a:spcBef>
                <a:spcPts val="509"/>
              </a:spcBef>
              <a:buAutoNum type="arabicPeriod"/>
              <a:tabLst>
                <a:tab pos="527685" algn="l"/>
              </a:tabLst>
            </a:pPr>
            <a:r>
              <a:rPr sz="2400" spc="114" dirty="0">
                <a:latin typeface="Calibri" panose="020F0502020204030204" pitchFamily="34" charset="0"/>
                <a:cs typeface="Calibri" panose="020F0502020204030204" pitchFamily="34" charset="0"/>
              </a:rPr>
              <a:t>The</a:t>
            </a:r>
            <a:r>
              <a:rPr sz="2400" spc="120" dirty="0">
                <a:latin typeface="Calibri" panose="020F0502020204030204" pitchFamily="34" charset="0"/>
                <a:cs typeface="Calibri" panose="020F0502020204030204" pitchFamily="34" charset="0"/>
              </a:rPr>
              <a:t> </a:t>
            </a:r>
            <a:r>
              <a:rPr sz="2400" spc="165" dirty="0">
                <a:latin typeface="Calibri" panose="020F0502020204030204" pitchFamily="34" charset="0"/>
                <a:cs typeface="Calibri" panose="020F0502020204030204" pitchFamily="34" charset="0"/>
              </a:rPr>
              <a:t>Head</a:t>
            </a:r>
            <a:r>
              <a:rPr sz="2400" spc="170"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13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institute/Dean/Heads</a:t>
            </a:r>
            <a:r>
              <a:rPr sz="2400" spc="165"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 </a:t>
            </a:r>
            <a:r>
              <a:rPr sz="2400" spc="50" dirty="0">
                <a:latin typeface="Calibri" panose="020F0502020204030204" pitchFamily="34" charset="0"/>
                <a:cs typeface="Calibri" panose="020F0502020204030204" pitchFamily="34" charset="0"/>
              </a:rPr>
              <a:t> </a:t>
            </a:r>
            <a:r>
              <a:rPr sz="2400" spc="145" dirty="0">
                <a:latin typeface="Calibri" panose="020F0502020204030204" pitchFamily="34" charset="0"/>
                <a:cs typeface="Calibri" panose="020F0502020204030204" pitchFamily="34" charset="0"/>
              </a:rPr>
              <a:t>Department</a:t>
            </a:r>
            <a:r>
              <a:rPr sz="2400" spc="24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/Program</a:t>
            </a:r>
            <a:r>
              <a:rPr sz="2400" spc="215"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and</a:t>
            </a:r>
            <a:r>
              <a:rPr sz="2400" spc="220"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course</a:t>
            </a:r>
            <a:r>
              <a:rPr sz="2400" spc="260" dirty="0">
                <a:latin typeface="Calibri" panose="020F0502020204030204" pitchFamily="34" charset="0"/>
                <a:cs typeface="Calibri" panose="020F0502020204030204" pitchFamily="34" charset="0"/>
              </a:rPr>
              <a:t> </a:t>
            </a:r>
            <a:r>
              <a:rPr sz="2400" spc="105" dirty="0">
                <a:latin typeface="Calibri" panose="020F0502020204030204" pitchFamily="34" charset="0"/>
                <a:cs typeface="Calibri" panose="020F0502020204030204" pitchFamily="34" charset="0"/>
              </a:rPr>
              <a:t>coordinators</a:t>
            </a:r>
            <a:endParaRPr sz="2400" dirty="0">
              <a:latin typeface="Calibri" panose="020F0502020204030204" pitchFamily="34" charset="0"/>
              <a:cs typeface="Calibri" panose="020F0502020204030204" pitchFamily="34" charset="0"/>
            </a:endParaRPr>
          </a:p>
          <a:p>
            <a:pPr marL="527685" marR="5080" lvl="1" indent="-399415" algn="just">
              <a:lnSpc>
                <a:spcPct val="150000"/>
              </a:lnSpc>
              <a:spcBef>
                <a:spcPts val="535"/>
              </a:spcBef>
              <a:buAutoNum type="arabicPeriod"/>
              <a:tabLst>
                <a:tab pos="527685" algn="l"/>
              </a:tabLst>
            </a:pPr>
            <a:r>
              <a:rPr sz="2400" spc="120" dirty="0">
                <a:latin typeface="Calibri" panose="020F0502020204030204" pitchFamily="34" charset="0"/>
                <a:cs typeface="Calibri" panose="020F0502020204030204" pitchFamily="34" charset="0"/>
              </a:rPr>
              <a:t>A </a:t>
            </a:r>
            <a:r>
              <a:rPr sz="2400" spc="135" dirty="0">
                <a:latin typeface="Calibri" panose="020F0502020204030204" pitchFamily="34" charset="0"/>
                <a:cs typeface="Calibri" panose="020F0502020204030204" pitchFamily="34" charset="0"/>
              </a:rPr>
              <a:t>member </a:t>
            </a:r>
            <a:r>
              <a:rPr sz="2400" spc="35" dirty="0">
                <a:latin typeface="Calibri" panose="020F0502020204030204" pitchFamily="34" charset="0"/>
                <a:cs typeface="Calibri" panose="020F0502020204030204" pitchFamily="34" charset="0"/>
              </a:rPr>
              <a:t>of </a:t>
            </a:r>
            <a:r>
              <a:rPr sz="2400" spc="125" dirty="0">
                <a:latin typeface="Calibri" panose="020F0502020204030204" pitchFamily="34" charset="0"/>
                <a:cs typeface="Calibri" panose="020F0502020204030204" pitchFamily="34" charset="0"/>
              </a:rPr>
              <a:t>the </a:t>
            </a:r>
            <a:r>
              <a:rPr sz="2400" spc="160" dirty="0">
                <a:latin typeface="Calibri" panose="020F0502020204030204" pitchFamily="34" charset="0"/>
                <a:cs typeface="Calibri" panose="020F0502020204030204" pitchFamily="34" charset="0"/>
              </a:rPr>
              <a:t>management </a:t>
            </a:r>
            <a:r>
              <a:rPr sz="2400" spc="-10" dirty="0">
                <a:latin typeface="Calibri" panose="020F0502020204030204" pitchFamily="34" charset="0"/>
                <a:cs typeface="Calibri" panose="020F0502020204030204" pitchFamily="34" charset="0"/>
              </a:rPr>
              <a:t>(to </a:t>
            </a:r>
            <a:r>
              <a:rPr sz="2400" spc="175" dirty="0">
                <a:latin typeface="Calibri" panose="020F0502020204030204" pitchFamily="34" charset="0"/>
                <a:cs typeface="Calibri" panose="020F0502020204030204" pitchFamily="34" charset="0"/>
              </a:rPr>
              <a:t>discuss </a:t>
            </a:r>
            <a:r>
              <a:rPr sz="2400" spc="100" dirty="0">
                <a:latin typeface="Calibri" panose="020F0502020204030204" pitchFamily="34" charset="0"/>
                <a:cs typeface="Calibri" panose="020F0502020204030204" pitchFamily="34" charset="0"/>
              </a:rPr>
              <a:t>how </a:t>
            </a:r>
            <a:r>
              <a:rPr sz="2400" spc="125" dirty="0">
                <a:latin typeface="Calibri" panose="020F0502020204030204" pitchFamily="34" charset="0"/>
                <a:cs typeface="Calibri" panose="020F0502020204030204" pitchFamily="34" charset="0"/>
              </a:rPr>
              <a:t>the </a:t>
            </a:r>
            <a:r>
              <a:rPr sz="2400" spc="130" dirty="0">
                <a:latin typeface="Calibri" panose="020F0502020204030204" pitchFamily="34" charset="0"/>
                <a:cs typeface="Calibri" panose="020F0502020204030204" pitchFamily="34" charset="0"/>
              </a:rPr>
              <a:t> </a:t>
            </a:r>
            <a:r>
              <a:rPr sz="2400" spc="114" dirty="0">
                <a:latin typeface="Calibri" panose="020F0502020204030204" pitchFamily="34" charset="0"/>
                <a:cs typeface="Calibri" panose="020F0502020204030204" pitchFamily="34" charset="0"/>
              </a:rPr>
              <a:t>program </a:t>
            </a:r>
            <a:r>
              <a:rPr sz="2400" spc="90" dirty="0">
                <a:latin typeface="Calibri" panose="020F0502020204030204" pitchFamily="34" charset="0"/>
                <a:cs typeface="Calibri" panose="020F0502020204030204" pitchFamily="34" charset="0"/>
              </a:rPr>
              <a:t>fits </a:t>
            </a:r>
            <a:r>
              <a:rPr sz="2400" spc="100" dirty="0">
                <a:latin typeface="Calibri" panose="020F0502020204030204" pitchFamily="34" charset="0"/>
                <a:cs typeface="Calibri" panose="020F0502020204030204" pitchFamily="34" charset="0"/>
              </a:rPr>
              <a:t>into </a:t>
            </a:r>
            <a:r>
              <a:rPr sz="2400" spc="135" dirty="0">
                <a:latin typeface="Calibri" panose="020F0502020204030204" pitchFamily="34" charset="0"/>
                <a:cs typeface="Calibri" panose="020F0502020204030204" pitchFamily="34" charset="0"/>
              </a:rPr>
              <a:t>the </a:t>
            </a:r>
            <a:r>
              <a:rPr sz="2400" spc="75" dirty="0">
                <a:latin typeface="Calibri" panose="020F0502020204030204" pitchFamily="34" charset="0"/>
                <a:cs typeface="Calibri" panose="020F0502020204030204" pitchFamily="34" charset="0"/>
              </a:rPr>
              <a:t>overall </a:t>
            </a:r>
            <a:r>
              <a:rPr sz="2400" spc="110" dirty="0">
                <a:latin typeface="Calibri" panose="020F0502020204030204" pitchFamily="34" charset="0"/>
                <a:cs typeface="Calibri" panose="020F0502020204030204" pitchFamily="34" charset="0"/>
              </a:rPr>
              <a:t>strategic  </a:t>
            </a:r>
            <a:r>
              <a:rPr sz="2400" spc="705" dirty="0">
                <a:latin typeface="Calibri" panose="020F0502020204030204" pitchFamily="34" charset="0"/>
                <a:cs typeface="Calibri" panose="020F0502020204030204" pitchFamily="34" charset="0"/>
              </a:rPr>
              <a:t> </a:t>
            </a:r>
            <a:r>
              <a:rPr sz="2400" spc="100" dirty="0">
                <a:latin typeface="Calibri" panose="020F0502020204030204" pitchFamily="34" charset="0"/>
                <a:cs typeface="Calibri" panose="020F0502020204030204" pitchFamily="34" charset="0"/>
              </a:rPr>
              <a:t>direction </a:t>
            </a:r>
            <a:r>
              <a:rPr sz="2400" spc="105" dirty="0">
                <a:latin typeface="Calibri" panose="020F0502020204030204" pitchFamily="34" charset="0"/>
                <a:cs typeface="Calibri" panose="020F0502020204030204" pitchFamily="34" charset="0"/>
              </a:rPr>
              <a:t> </a:t>
            </a:r>
            <a:r>
              <a:rPr sz="2400" spc="180" dirty="0">
                <a:latin typeface="Calibri" panose="020F0502020204030204" pitchFamily="34" charset="0"/>
                <a:cs typeface="Calibri" panose="020F0502020204030204" pitchFamily="34" charset="0"/>
              </a:rPr>
              <a:t>and</a:t>
            </a:r>
            <a:r>
              <a:rPr sz="2400" spc="185" dirty="0">
                <a:latin typeface="Calibri" panose="020F0502020204030204" pitchFamily="34" charset="0"/>
                <a:cs typeface="Calibri" panose="020F0502020204030204" pitchFamily="34" charset="0"/>
              </a:rPr>
              <a:t> </a:t>
            </a:r>
            <a:r>
              <a:rPr sz="2400" spc="150" dirty="0">
                <a:latin typeface="Calibri" panose="020F0502020204030204" pitchFamily="34" charset="0"/>
                <a:cs typeface="Calibri" panose="020F0502020204030204" pitchFamily="34" charset="0"/>
              </a:rPr>
              <a:t>focus</a:t>
            </a:r>
            <a:r>
              <a:rPr sz="2400" spc="155" dirty="0">
                <a:latin typeface="Calibri" panose="020F0502020204030204" pitchFamily="34" charset="0"/>
                <a:cs typeface="Calibri" panose="020F0502020204030204" pitchFamily="34" charset="0"/>
              </a:rPr>
              <a:t> </a:t>
            </a:r>
            <a:r>
              <a:rPr sz="2400" spc="45" dirty="0">
                <a:latin typeface="Calibri" panose="020F0502020204030204" pitchFamily="34" charset="0"/>
                <a:cs typeface="Calibri" panose="020F0502020204030204" pitchFamily="34" charset="0"/>
              </a:rPr>
              <a:t>of</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13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institution</a:t>
            </a:r>
            <a:r>
              <a:rPr sz="2400" spc="130" dirty="0">
                <a:latin typeface="Calibri" panose="020F0502020204030204" pitchFamily="34" charset="0"/>
                <a:cs typeface="Calibri" panose="020F0502020204030204" pitchFamily="34" charset="0"/>
              </a:rPr>
              <a:t> </a:t>
            </a:r>
            <a:r>
              <a:rPr sz="2400" spc="185" dirty="0">
                <a:latin typeface="Calibri" panose="020F0502020204030204" pitchFamily="34" charset="0"/>
                <a:cs typeface="Calibri" panose="020F0502020204030204" pitchFamily="34" charset="0"/>
              </a:rPr>
              <a:t>and</a:t>
            </a:r>
            <a:r>
              <a:rPr sz="2400" spc="190" dirty="0">
                <a:latin typeface="Calibri" panose="020F0502020204030204" pitchFamily="34" charset="0"/>
                <a:cs typeface="Calibri" panose="020F0502020204030204" pitchFamily="34" charset="0"/>
              </a:rPr>
              <a:t> </a:t>
            </a:r>
            <a:r>
              <a:rPr sz="2400" spc="160" dirty="0">
                <a:latin typeface="Calibri" panose="020F0502020204030204" pitchFamily="34" charset="0"/>
                <a:cs typeface="Calibri" panose="020F0502020204030204" pitchFamily="34" charset="0"/>
              </a:rPr>
              <a:t>management </a:t>
            </a:r>
            <a:r>
              <a:rPr sz="2400" spc="165" dirty="0">
                <a:latin typeface="Calibri" panose="020F0502020204030204" pitchFamily="34" charset="0"/>
                <a:cs typeface="Calibri" panose="020F0502020204030204" pitchFamily="34" charset="0"/>
              </a:rPr>
              <a:t> </a:t>
            </a:r>
            <a:r>
              <a:rPr sz="2400" spc="135" dirty="0">
                <a:latin typeface="Calibri" panose="020F0502020204030204" pitchFamily="34" charset="0"/>
                <a:cs typeface="Calibri" panose="020F0502020204030204" pitchFamily="34" charset="0"/>
              </a:rPr>
              <a:t>support </a:t>
            </a:r>
            <a:r>
              <a:rPr sz="2400" spc="45" dirty="0">
                <a:latin typeface="Calibri" panose="020F0502020204030204" pitchFamily="34" charset="0"/>
                <a:cs typeface="Calibri" panose="020F0502020204030204" pitchFamily="34" charset="0"/>
              </a:rPr>
              <a:t>for </a:t>
            </a:r>
            <a:r>
              <a:rPr sz="2400" spc="145" dirty="0">
                <a:latin typeface="Calibri" panose="020F0502020204030204" pitchFamily="34" charset="0"/>
                <a:cs typeface="Calibri" panose="020F0502020204030204" pitchFamily="34" charset="0"/>
              </a:rPr>
              <a:t>continued funding </a:t>
            </a:r>
            <a:r>
              <a:rPr sz="2400" spc="180" dirty="0">
                <a:latin typeface="Calibri" panose="020F0502020204030204" pitchFamily="34" charset="0"/>
                <a:cs typeface="Calibri" panose="020F0502020204030204" pitchFamily="34" charset="0"/>
              </a:rPr>
              <a:t>and </a:t>
            </a:r>
            <a:r>
              <a:rPr sz="2400" spc="105" dirty="0">
                <a:latin typeface="Calibri" panose="020F0502020204030204" pitchFamily="34" charset="0"/>
                <a:cs typeface="Calibri" panose="020F0502020204030204" pitchFamily="34" charset="0"/>
              </a:rPr>
              <a:t>development </a:t>
            </a:r>
            <a:r>
              <a:rPr sz="2400" spc="45" dirty="0">
                <a:latin typeface="Calibri" panose="020F0502020204030204" pitchFamily="34" charset="0"/>
                <a:cs typeface="Calibri" panose="020F0502020204030204" pitchFamily="34" charset="0"/>
              </a:rPr>
              <a:t>of </a:t>
            </a:r>
            <a:r>
              <a:rPr sz="2400" spc="50" dirty="0">
                <a:latin typeface="Calibri" panose="020F0502020204030204" pitchFamily="34" charset="0"/>
                <a:cs typeface="Calibri" panose="020F0502020204030204" pitchFamily="34" charset="0"/>
              </a:rPr>
              <a:t> </a:t>
            </a:r>
            <a:r>
              <a:rPr sz="2400" spc="125" dirty="0">
                <a:latin typeface="Calibri" panose="020F0502020204030204" pitchFamily="34" charset="0"/>
                <a:cs typeface="Calibri" panose="020F0502020204030204" pitchFamily="34" charset="0"/>
              </a:rPr>
              <a:t>the</a:t>
            </a:r>
            <a:r>
              <a:rPr sz="2400" spc="235" dirty="0">
                <a:latin typeface="Calibri" panose="020F0502020204030204" pitchFamily="34" charset="0"/>
                <a:cs typeface="Calibri" panose="020F0502020204030204" pitchFamily="34" charset="0"/>
              </a:rPr>
              <a:t> </a:t>
            </a:r>
            <a:r>
              <a:rPr sz="2400" spc="80" dirty="0">
                <a:latin typeface="Calibri" panose="020F0502020204030204" pitchFamily="34" charset="0"/>
                <a:cs typeface="Calibri" panose="020F0502020204030204" pitchFamily="34" charset="0"/>
              </a:rPr>
              <a:t>program)</a:t>
            </a:r>
            <a:endParaRPr sz="2400" dirty="0">
              <a:latin typeface="Calibri" panose="020F0502020204030204" pitchFamily="34" charset="0"/>
              <a:cs typeface="Calibri" panose="020F0502020204030204" pitchFamily="34" charset="0"/>
            </a:endParaRPr>
          </a:p>
          <a:p>
            <a:pPr marL="527050" lvl="1" indent="-399415">
              <a:lnSpc>
                <a:spcPct val="150000"/>
              </a:lnSpc>
              <a:spcBef>
                <a:spcPts val="25"/>
              </a:spcBef>
              <a:buAutoNum type="arabicPeriod"/>
              <a:tabLst>
                <a:tab pos="527050" algn="l"/>
                <a:tab pos="527685" algn="l"/>
              </a:tabLst>
            </a:pPr>
            <a:r>
              <a:rPr sz="2400" spc="155" dirty="0">
                <a:latin typeface="Calibri" panose="020F0502020204030204" pitchFamily="34" charset="0"/>
                <a:cs typeface="Calibri" panose="020F0502020204030204" pitchFamily="34" charset="0"/>
              </a:rPr>
              <a:t>Faculty</a:t>
            </a:r>
            <a:r>
              <a:rPr sz="2400" spc="204" dirty="0">
                <a:latin typeface="Calibri" panose="020F0502020204030204" pitchFamily="34" charset="0"/>
                <a:cs typeface="Calibri" panose="020F0502020204030204" pitchFamily="34" charset="0"/>
              </a:rPr>
              <a:t> </a:t>
            </a:r>
            <a:r>
              <a:rPr sz="2400" spc="140" dirty="0">
                <a:latin typeface="Calibri" panose="020F0502020204030204" pitchFamily="34" charset="0"/>
                <a:cs typeface="Calibri" panose="020F0502020204030204" pitchFamily="34" charset="0"/>
              </a:rPr>
              <a:t>members</a:t>
            </a:r>
            <a:endParaRPr sz="2400" dirty="0">
              <a:latin typeface="Calibri" panose="020F0502020204030204" pitchFamily="34" charset="0"/>
              <a:cs typeface="Calibri" panose="020F0502020204030204" pitchFamily="34" charset="0"/>
            </a:endParaRPr>
          </a:p>
          <a:p>
            <a:pPr marL="527050" lvl="1" indent="-399415">
              <a:lnSpc>
                <a:spcPct val="150000"/>
              </a:lnSpc>
              <a:buAutoNum type="arabicPeriod"/>
              <a:tabLst>
                <a:tab pos="527050" algn="l"/>
                <a:tab pos="527685" algn="l"/>
              </a:tabLst>
            </a:pPr>
            <a:r>
              <a:rPr sz="2400" spc="155" dirty="0">
                <a:latin typeface="Calibri" panose="020F0502020204030204" pitchFamily="34" charset="0"/>
                <a:cs typeface="Calibri" panose="020F0502020204030204" pitchFamily="34" charset="0"/>
              </a:rPr>
              <a:t>Alumni</a:t>
            </a:r>
            <a:endParaRPr sz="2400" dirty="0">
              <a:latin typeface="Calibri" panose="020F0502020204030204" pitchFamily="34" charset="0"/>
              <a:cs typeface="Calibri" panose="020F0502020204030204" pitchFamily="34" charset="0"/>
            </a:endParaRPr>
          </a:p>
          <a:p>
            <a:pPr marL="527050" lvl="1" indent="-399415">
              <a:lnSpc>
                <a:spcPct val="150000"/>
              </a:lnSpc>
              <a:buAutoNum type="arabicPeriod"/>
              <a:tabLst>
                <a:tab pos="527050" algn="l"/>
                <a:tab pos="527685" algn="l"/>
              </a:tabLst>
            </a:pPr>
            <a:r>
              <a:rPr sz="2400" spc="175" dirty="0">
                <a:latin typeface="Calibri" panose="020F0502020204030204" pitchFamily="34" charset="0"/>
                <a:cs typeface="Calibri" panose="020F0502020204030204" pitchFamily="34" charset="0"/>
              </a:rPr>
              <a:t>Students</a:t>
            </a:r>
            <a:endParaRPr sz="2400" dirty="0">
              <a:latin typeface="Calibri" panose="020F0502020204030204" pitchFamily="34" charset="0"/>
              <a:cs typeface="Calibri" panose="020F0502020204030204" pitchFamily="34" charset="0"/>
            </a:endParaRPr>
          </a:p>
          <a:p>
            <a:pPr marL="527050" lvl="1" indent="-399415">
              <a:lnSpc>
                <a:spcPct val="150000"/>
              </a:lnSpc>
              <a:buAutoNum type="arabicPeriod"/>
              <a:tabLst>
                <a:tab pos="527050" algn="l"/>
                <a:tab pos="527685" algn="l"/>
              </a:tabLst>
            </a:pPr>
            <a:r>
              <a:rPr sz="2400" spc="130" dirty="0">
                <a:latin typeface="Calibri" panose="020F0502020204030204" pitchFamily="34" charset="0"/>
                <a:cs typeface="Calibri" panose="020F0502020204030204" pitchFamily="34" charset="0"/>
              </a:rPr>
              <a:t>Employers</a:t>
            </a:r>
            <a:endParaRPr sz="2000" dirty="0">
              <a:latin typeface="Calibri" panose="020F0502020204030204" pitchFamily="34" charset="0"/>
              <a:cs typeface="Calibri" panose="020F0502020204030204" pitchFamily="34" charset="0"/>
            </a:endParaRPr>
          </a:p>
        </p:txBody>
      </p:sp>
      <p:sp>
        <p:nvSpPr>
          <p:cNvPr id="3" name="object 3"/>
          <p:cNvSpPr txBox="1"/>
          <p:nvPr/>
        </p:nvSpPr>
        <p:spPr>
          <a:xfrm>
            <a:off x="9199877" y="677669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11</a:t>
            </a:r>
            <a:endParaRPr sz="1200">
              <a:latin typeface="Calibri"/>
              <a:cs typeface="Calibri"/>
            </a:endParaRPr>
          </a:p>
        </p:txBody>
      </p:sp>
      <p:pic>
        <p:nvPicPr>
          <p:cNvPr id="4" name="object 4"/>
          <p:cNvPicPr/>
          <p:nvPr/>
        </p:nvPicPr>
        <p:blipFill>
          <a:blip r:embed="rId2" cstate="print"/>
          <a:stretch>
            <a:fillRect/>
          </a:stretch>
        </p:blipFill>
        <p:spPr>
          <a:xfrm>
            <a:off x="88900" y="123825"/>
            <a:ext cx="690371" cy="5745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8423" y="759995"/>
            <a:ext cx="8032750" cy="840740"/>
          </a:xfrm>
          <a:prstGeom prst="rect">
            <a:avLst/>
          </a:prstGeom>
        </p:spPr>
        <p:txBody>
          <a:bodyPr vert="horz" wrap="square" lIns="0" tIns="32384" rIns="0" bIns="0" rtlCol="0">
            <a:spAutoFit/>
          </a:bodyPr>
          <a:lstStyle/>
          <a:p>
            <a:pPr marL="1579245" marR="5080" indent="-1567180">
              <a:lnSpc>
                <a:spcPts val="3180"/>
              </a:lnSpc>
              <a:spcBef>
                <a:spcPts val="254"/>
              </a:spcBef>
            </a:pPr>
            <a:r>
              <a:rPr sz="2700" u="heavy" spc="140" dirty="0">
                <a:uFill>
                  <a:solidFill>
                    <a:srgbClr val="000000"/>
                  </a:solidFill>
                </a:uFill>
                <a:latin typeface="Cambria"/>
                <a:cs typeface="Cambria"/>
              </a:rPr>
              <a:t>Marks</a:t>
            </a:r>
            <a:r>
              <a:rPr sz="2700" u="heavy" spc="285" dirty="0">
                <a:uFill>
                  <a:solidFill>
                    <a:srgbClr val="000000"/>
                  </a:solidFill>
                </a:uFill>
                <a:latin typeface="Cambria"/>
                <a:cs typeface="Cambria"/>
              </a:rPr>
              <a:t> </a:t>
            </a:r>
            <a:r>
              <a:rPr sz="2700" u="heavy" spc="175" dirty="0">
                <a:uFill>
                  <a:solidFill>
                    <a:srgbClr val="000000"/>
                  </a:solidFill>
                </a:uFill>
                <a:latin typeface="Cambria"/>
                <a:cs typeface="Cambria"/>
              </a:rPr>
              <a:t>Comparison</a:t>
            </a:r>
            <a:r>
              <a:rPr sz="2700" u="heavy" spc="285" dirty="0">
                <a:uFill>
                  <a:solidFill>
                    <a:srgbClr val="000000"/>
                  </a:solidFill>
                </a:uFill>
                <a:latin typeface="Cambria"/>
                <a:cs typeface="Cambria"/>
              </a:rPr>
              <a:t> </a:t>
            </a:r>
            <a:r>
              <a:rPr sz="2700" u="heavy" spc="135" dirty="0">
                <a:uFill>
                  <a:solidFill>
                    <a:srgbClr val="000000"/>
                  </a:solidFill>
                </a:uFill>
                <a:latin typeface="Cambria"/>
                <a:cs typeface="Cambria"/>
              </a:rPr>
              <a:t>of</a:t>
            </a:r>
            <a:r>
              <a:rPr sz="2700" u="heavy" spc="315" dirty="0">
                <a:uFill>
                  <a:solidFill>
                    <a:srgbClr val="000000"/>
                  </a:solidFill>
                </a:uFill>
                <a:latin typeface="Cambria"/>
                <a:cs typeface="Cambria"/>
              </a:rPr>
              <a:t> </a:t>
            </a:r>
            <a:r>
              <a:rPr sz="2700" u="heavy" spc="295" dirty="0">
                <a:uFill>
                  <a:solidFill>
                    <a:srgbClr val="000000"/>
                  </a:solidFill>
                </a:uFill>
                <a:latin typeface="Cambria"/>
                <a:cs typeface="Cambria"/>
              </a:rPr>
              <a:t>SAR</a:t>
            </a:r>
            <a:r>
              <a:rPr sz="2700" u="heavy" spc="310" dirty="0">
                <a:uFill>
                  <a:solidFill>
                    <a:srgbClr val="000000"/>
                  </a:solidFill>
                </a:uFill>
                <a:latin typeface="Cambria"/>
                <a:cs typeface="Cambria"/>
              </a:rPr>
              <a:t> </a:t>
            </a:r>
            <a:r>
              <a:rPr sz="2700" u="heavy" spc="135" dirty="0">
                <a:uFill>
                  <a:solidFill>
                    <a:srgbClr val="000000"/>
                  </a:solidFill>
                </a:uFill>
                <a:latin typeface="Cambria"/>
                <a:cs typeface="Cambria"/>
              </a:rPr>
              <a:t>of</a:t>
            </a:r>
            <a:r>
              <a:rPr sz="2700" u="heavy" spc="310" dirty="0">
                <a:uFill>
                  <a:solidFill>
                    <a:srgbClr val="000000"/>
                  </a:solidFill>
                </a:uFill>
                <a:latin typeface="Cambria"/>
                <a:cs typeface="Cambria"/>
              </a:rPr>
              <a:t> </a:t>
            </a:r>
            <a:r>
              <a:rPr sz="2700" u="heavy" spc="250" dirty="0">
                <a:uFill>
                  <a:solidFill>
                    <a:srgbClr val="000000"/>
                  </a:solidFill>
                </a:uFill>
                <a:latin typeface="Cambria"/>
                <a:cs typeface="Cambria"/>
              </a:rPr>
              <a:t>UG</a:t>
            </a:r>
            <a:r>
              <a:rPr sz="2700" u="heavy" spc="315" dirty="0">
                <a:uFill>
                  <a:solidFill>
                    <a:srgbClr val="000000"/>
                  </a:solidFill>
                </a:uFill>
                <a:latin typeface="Cambria"/>
                <a:cs typeface="Cambria"/>
              </a:rPr>
              <a:t> </a:t>
            </a:r>
            <a:r>
              <a:rPr sz="2700" u="heavy" spc="165" dirty="0">
                <a:uFill>
                  <a:solidFill>
                    <a:srgbClr val="000000"/>
                  </a:solidFill>
                </a:uFill>
                <a:latin typeface="Cambria"/>
                <a:cs typeface="Cambria"/>
              </a:rPr>
              <a:t>Engineering </a:t>
            </a:r>
            <a:r>
              <a:rPr sz="2700" spc="-580" dirty="0">
                <a:latin typeface="Cambria"/>
                <a:cs typeface="Cambria"/>
              </a:rPr>
              <a:t> </a:t>
            </a:r>
            <a:r>
              <a:rPr sz="2700" u="heavy" spc="100" dirty="0">
                <a:uFill>
                  <a:solidFill>
                    <a:srgbClr val="000000"/>
                  </a:solidFill>
                </a:uFill>
                <a:latin typeface="Cambria"/>
                <a:cs typeface="Cambria"/>
              </a:rPr>
              <a:t>Tier-I</a:t>
            </a:r>
            <a:r>
              <a:rPr sz="2700" u="heavy" spc="315" dirty="0">
                <a:uFill>
                  <a:solidFill>
                    <a:srgbClr val="000000"/>
                  </a:solidFill>
                </a:uFill>
                <a:latin typeface="Cambria"/>
                <a:cs typeface="Cambria"/>
              </a:rPr>
              <a:t> </a:t>
            </a:r>
            <a:r>
              <a:rPr sz="2700" u="heavy" spc="160" dirty="0">
                <a:uFill>
                  <a:solidFill>
                    <a:srgbClr val="000000"/>
                  </a:solidFill>
                </a:uFill>
                <a:latin typeface="Cambria"/>
                <a:cs typeface="Cambria"/>
              </a:rPr>
              <a:t>&amp;</a:t>
            </a:r>
            <a:r>
              <a:rPr sz="2700" u="heavy" spc="295" dirty="0">
                <a:uFill>
                  <a:solidFill>
                    <a:srgbClr val="000000"/>
                  </a:solidFill>
                </a:uFill>
                <a:latin typeface="Cambria"/>
                <a:cs typeface="Cambria"/>
              </a:rPr>
              <a:t> </a:t>
            </a:r>
            <a:r>
              <a:rPr sz="2700" u="heavy" spc="105" dirty="0">
                <a:uFill>
                  <a:solidFill>
                    <a:srgbClr val="000000"/>
                  </a:solidFill>
                </a:uFill>
                <a:latin typeface="Cambria"/>
                <a:cs typeface="Cambria"/>
              </a:rPr>
              <a:t>Tier</a:t>
            </a:r>
            <a:r>
              <a:rPr sz="2700" u="heavy" spc="290" dirty="0">
                <a:uFill>
                  <a:solidFill>
                    <a:srgbClr val="000000"/>
                  </a:solidFill>
                </a:uFill>
                <a:latin typeface="Cambria"/>
                <a:cs typeface="Cambria"/>
              </a:rPr>
              <a:t> </a:t>
            </a:r>
            <a:r>
              <a:rPr sz="2700" u="heavy" spc="135" dirty="0">
                <a:uFill>
                  <a:solidFill>
                    <a:srgbClr val="000000"/>
                  </a:solidFill>
                </a:uFill>
                <a:latin typeface="Cambria"/>
                <a:cs typeface="Cambria"/>
              </a:rPr>
              <a:t>II</a:t>
            </a:r>
            <a:r>
              <a:rPr sz="2700" u="heavy" spc="295" dirty="0">
                <a:uFill>
                  <a:solidFill>
                    <a:srgbClr val="000000"/>
                  </a:solidFill>
                </a:uFill>
                <a:latin typeface="Cambria"/>
                <a:cs typeface="Cambria"/>
              </a:rPr>
              <a:t> </a:t>
            </a:r>
            <a:r>
              <a:rPr sz="2700" u="heavy" spc="105" dirty="0">
                <a:uFill>
                  <a:solidFill>
                    <a:srgbClr val="000000"/>
                  </a:solidFill>
                </a:uFill>
                <a:latin typeface="Cambria"/>
                <a:cs typeface="Cambria"/>
              </a:rPr>
              <a:t>(First</a:t>
            </a:r>
            <a:r>
              <a:rPr sz="2700" u="heavy" spc="315" dirty="0">
                <a:uFill>
                  <a:solidFill>
                    <a:srgbClr val="000000"/>
                  </a:solidFill>
                </a:uFill>
                <a:latin typeface="Cambria"/>
                <a:cs typeface="Cambria"/>
              </a:rPr>
              <a:t> </a:t>
            </a:r>
            <a:r>
              <a:rPr sz="2700" u="heavy" spc="155" dirty="0">
                <a:uFill>
                  <a:solidFill>
                    <a:srgbClr val="000000"/>
                  </a:solidFill>
                </a:uFill>
                <a:latin typeface="Cambria"/>
                <a:cs typeface="Cambria"/>
              </a:rPr>
              <a:t>Cycle)</a:t>
            </a:r>
            <a:endParaRPr sz="2700">
              <a:latin typeface="Cambria"/>
              <a:cs typeface="Cambria"/>
            </a:endParaRPr>
          </a:p>
        </p:txBody>
      </p:sp>
      <p:graphicFrame>
        <p:nvGraphicFramePr>
          <p:cNvPr id="3" name="object 3"/>
          <p:cNvGraphicFramePr>
            <a:graphicFrameLocks noGrp="1"/>
          </p:cNvGraphicFramePr>
          <p:nvPr/>
        </p:nvGraphicFramePr>
        <p:xfrm>
          <a:off x="1144524" y="1958339"/>
          <a:ext cx="8470264" cy="4829552"/>
        </p:xfrm>
        <a:graphic>
          <a:graphicData uri="http://schemas.openxmlformats.org/drawingml/2006/table">
            <a:tbl>
              <a:tblPr firstRow="1" bandRow="1">
                <a:tableStyleId>{2D5ABB26-0587-4C30-8999-92F81FD0307C}</a:tableStyleId>
              </a:tblPr>
              <a:tblGrid>
                <a:gridCol w="711835">
                  <a:extLst>
                    <a:ext uri="{9D8B030D-6E8A-4147-A177-3AD203B41FA5}">
                      <a16:colId xmlns:a16="http://schemas.microsoft.com/office/drawing/2014/main" val="20000"/>
                    </a:ext>
                  </a:extLst>
                </a:gridCol>
                <a:gridCol w="4987925">
                  <a:extLst>
                    <a:ext uri="{9D8B030D-6E8A-4147-A177-3AD203B41FA5}">
                      <a16:colId xmlns:a16="http://schemas.microsoft.com/office/drawing/2014/main" val="20001"/>
                    </a:ext>
                  </a:extLst>
                </a:gridCol>
                <a:gridCol w="1424939">
                  <a:extLst>
                    <a:ext uri="{9D8B030D-6E8A-4147-A177-3AD203B41FA5}">
                      <a16:colId xmlns:a16="http://schemas.microsoft.com/office/drawing/2014/main" val="20002"/>
                    </a:ext>
                  </a:extLst>
                </a:gridCol>
                <a:gridCol w="1345565">
                  <a:extLst>
                    <a:ext uri="{9D8B030D-6E8A-4147-A177-3AD203B41FA5}">
                      <a16:colId xmlns:a16="http://schemas.microsoft.com/office/drawing/2014/main" val="20003"/>
                    </a:ext>
                  </a:extLst>
                </a:gridCol>
              </a:tblGrid>
              <a:tr h="320040">
                <a:tc rowSpan="2">
                  <a:txBody>
                    <a:bodyPr/>
                    <a:lstStyle/>
                    <a:p>
                      <a:pPr>
                        <a:lnSpc>
                          <a:spcPct val="100000"/>
                        </a:lnSpc>
                        <a:spcBef>
                          <a:spcPts val="5"/>
                        </a:spcBef>
                      </a:pPr>
                      <a:endParaRPr sz="1800">
                        <a:latin typeface="Times New Roman"/>
                        <a:cs typeface="Times New Roman"/>
                      </a:endParaRPr>
                    </a:p>
                    <a:p>
                      <a:pPr marL="176530">
                        <a:lnSpc>
                          <a:spcPct val="100000"/>
                        </a:lnSpc>
                      </a:pPr>
                      <a:r>
                        <a:rPr sz="1200" b="1" spc="110" dirty="0">
                          <a:latin typeface="Cambria"/>
                          <a:cs typeface="Cambria"/>
                        </a:rPr>
                        <a:t>S.No.</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rowSpan="2">
                  <a:txBody>
                    <a:bodyPr/>
                    <a:lstStyle/>
                    <a:p>
                      <a:pPr>
                        <a:lnSpc>
                          <a:spcPct val="100000"/>
                        </a:lnSpc>
                        <a:spcBef>
                          <a:spcPts val="5"/>
                        </a:spcBef>
                      </a:pPr>
                      <a:endParaRPr sz="1800">
                        <a:latin typeface="Times New Roman"/>
                        <a:cs typeface="Times New Roman"/>
                      </a:endParaRPr>
                    </a:p>
                    <a:p>
                      <a:pPr marL="52705" algn="ctr">
                        <a:lnSpc>
                          <a:spcPct val="100000"/>
                        </a:lnSpc>
                      </a:pPr>
                      <a:r>
                        <a:rPr sz="1200" b="1" spc="65" dirty="0">
                          <a:latin typeface="Cambria"/>
                          <a:cs typeface="Cambria"/>
                        </a:rPr>
                        <a:t>Criteria</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gridSpan="2">
                  <a:txBody>
                    <a:bodyPr/>
                    <a:lstStyle/>
                    <a:p>
                      <a:pPr marL="894080">
                        <a:lnSpc>
                          <a:spcPct val="100000"/>
                        </a:lnSpc>
                        <a:spcBef>
                          <a:spcPts val="45"/>
                        </a:spcBef>
                      </a:pPr>
                      <a:r>
                        <a:rPr sz="1200" b="1" spc="-5" dirty="0">
                          <a:latin typeface="Calibri"/>
                          <a:cs typeface="Calibri"/>
                        </a:rPr>
                        <a:t>UG</a:t>
                      </a:r>
                      <a:r>
                        <a:rPr sz="1200" b="1" spc="-35" dirty="0">
                          <a:latin typeface="Calibri"/>
                          <a:cs typeface="Calibri"/>
                        </a:rPr>
                        <a:t> </a:t>
                      </a:r>
                      <a:r>
                        <a:rPr sz="1200" b="1" dirty="0">
                          <a:latin typeface="Calibri"/>
                          <a:cs typeface="Calibri"/>
                        </a:rPr>
                        <a:t>Engineering</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388619">
                <a:tc vMerge="1">
                  <a:txBody>
                    <a:bodyPr/>
                    <a:lstStyle/>
                    <a:p>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vMerge="1">
                  <a:txBody>
                    <a:bodyPr/>
                    <a:lstStyle/>
                    <a:p>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R="487680" algn="r">
                        <a:lnSpc>
                          <a:spcPct val="100000"/>
                        </a:lnSpc>
                        <a:spcBef>
                          <a:spcPts val="45"/>
                        </a:spcBef>
                      </a:pPr>
                      <a:r>
                        <a:rPr sz="1200" b="1" spc="40" dirty="0">
                          <a:latin typeface="Cambria"/>
                          <a:cs typeface="Cambria"/>
                        </a:rPr>
                        <a:t>Tier-I</a:t>
                      </a:r>
                      <a:endParaRPr sz="1200">
                        <a:latin typeface="Cambria"/>
                        <a:cs typeface="Cambria"/>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415925" algn="r">
                        <a:lnSpc>
                          <a:spcPct val="100000"/>
                        </a:lnSpc>
                        <a:spcBef>
                          <a:spcPts val="45"/>
                        </a:spcBef>
                      </a:pPr>
                      <a:r>
                        <a:rPr sz="1200" b="1" spc="45" dirty="0">
                          <a:latin typeface="Cambria"/>
                          <a:cs typeface="Cambria"/>
                        </a:rPr>
                        <a:t>Tier-II</a:t>
                      </a:r>
                      <a:endParaRPr sz="1200">
                        <a:latin typeface="Cambria"/>
                        <a:cs typeface="Cambria"/>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18516">
                <a:tc>
                  <a:txBody>
                    <a:bodyPr/>
                    <a:lstStyle/>
                    <a:p>
                      <a:pPr algn="ctr">
                        <a:lnSpc>
                          <a:spcPct val="100000"/>
                        </a:lnSpc>
                        <a:spcBef>
                          <a:spcPts val="540"/>
                        </a:spcBef>
                      </a:pPr>
                      <a:r>
                        <a:rPr sz="1200" b="1" spc="100" dirty="0">
                          <a:latin typeface="Cambria"/>
                          <a:cs typeface="Cambria"/>
                        </a:rPr>
                        <a:t>1.</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0" dirty="0">
                          <a:latin typeface="Cambria"/>
                          <a:cs typeface="Cambria"/>
                        </a:rPr>
                        <a:t>Vision,</a:t>
                      </a:r>
                      <a:r>
                        <a:rPr sz="1200" b="1" spc="150" dirty="0">
                          <a:latin typeface="Cambria"/>
                          <a:cs typeface="Cambria"/>
                        </a:rPr>
                        <a:t> </a:t>
                      </a:r>
                      <a:r>
                        <a:rPr sz="1200" b="1" spc="70" dirty="0">
                          <a:latin typeface="Cambria"/>
                          <a:cs typeface="Cambria"/>
                        </a:rPr>
                        <a:t>Mission</a:t>
                      </a:r>
                      <a:r>
                        <a:rPr sz="1200" b="1" spc="165" dirty="0">
                          <a:latin typeface="Cambria"/>
                          <a:cs typeface="Cambria"/>
                        </a:rPr>
                        <a:t> </a:t>
                      </a:r>
                      <a:r>
                        <a:rPr sz="1200" b="1" spc="60" dirty="0">
                          <a:latin typeface="Cambria"/>
                          <a:cs typeface="Cambria"/>
                        </a:rPr>
                        <a:t>and</a:t>
                      </a:r>
                      <a:r>
                        <a:rPr sz="1200" b="1" spc="135" dirty="0">
                          <a:latin typeface="Cambria"/>
                          <a:cs typeface="Cambria"/>
                        </a:rPr>
                        <a:t> </a:t>
                      </a:r>
                      <a:r>
                        <a:rPr sz="1200" b="1" spc="50" dirty="0">
                          <a:latin typeface="Cambria"/>
                          <a:cs typeface="Cambria"/>
                        </a:rPr>
                        <a:t>Program</a:t>
                      </a:r>
                      <a:r>
                        <a:rPr sz="1200" b="1" spc="155" dirty="0">
                          <a:latin typeface="Cambria"/>
                          <a:cs typeface="Cambria"/>
                        </a:rPr>
                        <a:t> </a:t>
                      </a:r>
                      <a:r>
                        <a:rPr sz="1200" b="1" spc="75" dirty="0">
                          <a:latin typeface="Cambria"/>
                          <a:cs typeface="Cambria"/>
                        </a:rPr>
                        <a:t>Educational</a:t>
                      </a:r>
                      <a:r>
                        <a:rPr sz="1200" b="1" spc="155" dirty="0">
                          <a:latin typeface="Cambria"/>
                          <a:cs typeface="Cambria"/>
                        </a:rPr>
                        <a:t> </a:t>
                      </a:r>
                      <a:r>
                        <a:rPr sz="1200" b="1" spc="70" dirty="0">
                          <a:latin typeface="Cambria"/>
                          <a:cs typeface="Cambria"/>
                        </a:rPr>
                        <a:t>Objectives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60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83336">
                <a:tc>
                  <a:txBody>
                    <a:bodyPr/>
                    <a:lstStyle/>
                    <a:p>
                      <a:pPr>
                        <a:lnSpc>
                          <a:spcPct val="100000"/>
                        </a:lnSpc>
                        <a:spcBef>
                          <a:spcPts val="5"/>
                        </a:spcBef>
                      </a:pPr>
                      <a:endParaRPr sz="2050">
                        <a:latin typeface="Times New Roman"/>
                        <a:cs typeface="Times New Roman"/>
                      </a:endParaRPr>
                    </a:p>
                    <a:p>
                      <a:pPr algn="ctr">
                        <a:lnSpc>
                          <a:spcPct val="100000"/>
                        </a:lnSpc>
                      </a:pPr>
                      <a:r>
                        <a:rPr sz="1200" b="1" spc="100" dirty="0">
                          <a:latin typeface="Cambria"/>
                          <a:cs typeface="Cambria"/>
                        </a:rPr>
                        <a:t>2.</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2050">
                        <a:latin typeface="Times New Roman"/>
                        <a:cs typeface="Times New Roman"/>
                      </a:endParaRPr>
                    </a:p>
                    <a:p>
                      <a:pPr marL="121285">
                        <a:lnSpc>
                          <a:spcPct val="100000"/>
                        </a:lnSpc>
                      </a:pPr>
                      <a:r>
                        <a:rPr sz="1200" b="1" spc="50" dirty="0">
                          <a:latin typeface="Cambria"/>
                          <a:cs typeface="Cambria"/>
                        </a:rPr>
                        <a:t>Program</a:t>
                      </a:r>
                      <a:r>
                        <a:rPr sz="1200" b="1" spc="150" dirty="0">
                          <a:latin typeface="Cambria"/>
                          <a:cs typeface="Cambria"/>
                        </a:rPr>
                        <a:t> </a:t>
                      </a:r>
                      <a:r>
                        <a:rPr sz="1200" b="1" spc="75" dirty="0">
                          <a:latin typeface="Cambria"/>
                          <a:cs typeface="Cambria"/>
                        </a:rPr>
                        <a:t>Curriculum</a:t>
                      </a:r>
                      <a:r>
                        <a:rPr sz="1200" b="1" spc="135" dirty="0">
                          <a:latin typeface="Cambria"/>
                          <a:cs typeface="Cambria"/>
                        </a:rPr>
                        <a:t> </a:t>
                      </a:r>
                      <a:r>
                        <a:rPr sz="1200" b="1" spc="60" dirty="0">
                          <a:latin typeface="Cambria"/>
                          <a:cs typeface="Cambria"/>
                        </a:rPr>
                        <a:t>and</a:t>
                      </a:r>
                      <a:r>
                        <a:rPr sz="1200" b="1" spc="135" dirty="0">
                          <a:latin typeface="Cambria"/>
                          <a:cs typeface="Cambria"/>
                        </a:rPr>
                        <a:t> </a:t>
                      </a:r>
                      <a:r>
                        <a:rPr sz="1200" b="1" spc="75" dirty="0">
                          <a:latin typeface="Cambria"/>
                          <a:cs typeface="Cambria"/>
                        </a:rPr>
                        <a:t>Teaching</a:t>
                      </a:r>
                      <a:r>
                        <a:rPr sz="1200" b="1" spc="150" dirty="0">
                          <a:latin typeface="Cambria"/>
                          <a:cs typeface="Cambria"/>
                        </a:rPr>
                        <a:t> </a:t>
                      </a:r>
                      <a:r>
                        <a:rPr sz="1200" b="1" dirty="0">
                          <a:latin typeface="Cambria"/>
                          <a:cs typeface="Cambria"/>
                        </a:rPr>
                        <a:t>–</a:t>
                      </a:r>
                      <a:r>
                        <a:rPr sz="1200" b="1" spc="150" dirty="0">
                          <a:latin typeface="Cambria"/>
                          <a:cs typeface="Cambria"/>
                        </a:rPr>
                        <a:t> </a:t>
                      </a:r>
                      <a:r>
                        <a:rPr sz="1200" b="1" spc="60" dirty="0">
                          <a:latin typeface="Cambria"/>
                          <a:cs typeface="Cambria"/>
                        </a:rPr>
                        <a:t>Learning</a:t>
                      </a:r>
                      <a:r>
                        <a:rPr sz="1200" b="1" spc="135" dirty="0">
                          <a:latin typeface="Cambria"/>
                          <a:cs typeface="Cambria"/>
                        </a:rPr>
                        <a:t> </a:t>
                      </a:r>
                      <a:r>
                        <a:rPr sz="1200" b="1" spc="60" dirty="0">
                          <a:latin typeface="Cambria"/>
                          <a:cs typeface="Cambria"/>
                        </a:rPr>
                        <a:t>Processes</a:t>
                      </a:r>
                      <a:endParaRPr sz="1200">
                        <a:latin typeface="Cambria"/>
                        <a:cs typeface="Cambria"/>
                      </a:endParaRPr>
                    </a:p>
                  </a:txBody>
                  <a:tcPr marL="0" marR="0" marT="63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p>
                      <a:pPr algn="ctr">
                        <a:lnSpc>
                          <a:spcPct val="100000"/>
                        </a:lnSpc>
                        <a:spcBef>
                          <a:spcPts val="935"/>
                        </a:spcBef>
                      </a:pPr>
                      <a:r>
                        <a:rPr sz="1200" b="1" spc="75" dirty="0">
                          <a:latin typeface="Cambria"/>
                          <a:cs typeface="Cambria"/>
                        </a:rPr>
                        <a:t>100</a:t>
                      </a:r>
                      <a:endParaRPr sz="1200">
                        <a:latin typeface="Cambria"/>
                        <a:cs typeface="Cambria"/>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p>
                      <a:pPr marL="1270" algn="ctr">
                        <a:lnSpc>
                          <a:spcPct val="100000"/>
                        </a:lnSpc>
                        <a:spcBef>
                          <a:spcPts val="935"/>
                        </a:spcBef>
                      </a:pPr>
                      <a:r>
                        <a:rPr sz="1200" b="1" spc="75" dirty="0">
                          <a:solidFill>
                            <a:srgbClr val="00AFEF"/>
                          </a:solidFill>
                          <a:latin typeface="Cambria"/>
                          <a:cs typeface="Cambria"/>
                        </a:rPr>
                        <a:t>120</a:t>
                      </a:r>
                      <a:endParaRPr sz="1200">
                        <a:latin typeface="Cambria"/>
                        <a:cs typeface="Cambria"/>
                      </a:endParaRPr>
                    </a:p>
                  </a:txBody>
                  <a:tcPr marL="0" marR="0" marT="0"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99287">
                <a:tc>
                  <a:txBody>
                    <a:bodyPr/>
                    <a:lstStyle/>
                    <a:p>
                      <a:pPr algn="ctr">
                        <a:lnSpc>
                          <a:spcPct val="100000"/>
                        </a:lnSpc>
                        <a:spcBef>
                          <a:spcPts val="850"/>
                        </a:spcBef>
                      </a:pPr>
                      <a:r>
                        <a:rPr sz="1200" b="1" spc="100" dirty="0">
                          <a:latin typeface="Cambria"/>
                          <a:cs typeface="Cambria"/>
                        </a:rPr>
                        <a:t>3.</a:t>
                      </a:r>
                      <a:endParaRPr sz="1200">
                        <a:latin typeface="Cambria"/>
                        <a:cs typeface="Cambria"/>
                      </a:endParaRPr>
                    </a:p>
                  </a:txBody>
                  <a:tcPr marL="0" marR="0" marT="1079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850"/>
                        </a:spcBef>
                      </a:pPr>
                      <a:r>
                        <a:rPr sz="1200" b="1" spc="75" dirty="0">
                          <a:latin typeface="Cambria"/>
                          <a:cs typeface="Cambria"/>
                        </a:rPr>
                        <a:t>Course</a:t>
                      </a:r>
                      <a:r>
                        <a:rPr sz="1200" b="1" spc="150" dirty="0">
                          <a:latin typeface="Cambria"/>
                          <a:cs typeface="Cambria"/>
                        </a:rPr>
                        <a:t> </a:t>
                      </a:r>
                      <a:r>
                        <a:rPr sz="1200" b="1" spc="90" dirty="0">
                          <a:latin typeface="Cambria"/>
                          <a:cs typeface="Cambria"/>
                        </a:rPr>
                        <a:t>Outcomes</a:t>
                      </a:r>
                      <a:r>
                        <a:rPr sz="1200" b="1" spc="150" dirty="0">
                          <a:latin typeface="Cambria"/>
                          <a:cs typeface="Cambria"/>
                        </a:rPr>
                        <a:t> </a:t>
                      </a:r>
                      <a:r>
                        <a:rPr sz="1200" b="1" spc="60" dirty="0">
                          <a:latin typeface="Cambria"/>
                          <a:cs typeface="Cambria"/>
                        </a:rPr>
                        <a:t>and</a:t>
                      </a:r>
                      <a:r>
                        <a:rPr sz="1200" b="1" spc="135" dirty="0">
                          <a:latin typeface="Cambria"/>
                          <a:cs typeface="Cambria"/>
                        </a:rPr>
                        <a:t> </a:t>
                      </a:r>
                      <a:r>
                        <a:rPr sz="1200" b="1" spc="50" dirty="0">
                          <a:latin typeface="Cambria"/>
                          <a:cs typeface="Cambria"/>
                        </a:rPr>
                        <a:t>Program</a:t>
                      </a:r>
                      <a:r>
                        <a:rPr sz="1200" b="1" spc="150" dirty="0">
                          <a:latin typeface="Cambria"/>
                          <a:cs typeface="Cambria"/>
                        </a:rPr>
                        <a:t> </a:t>
                      </a:r>
                      <a:r>
                        <a:rPr sz="1200" b="1" spc="90" dirty="0">
                          <a:latin typeface="Cambria"/>
                          <a:cs typeface="Cambria"/>
                        </a:rPr>
                        <a:t>Outcomes</a:t>
                      </a:r>
                      <a:endParaRPr sz="1200">
                        <a:latin typeface="Cambria"/>
                        <a:cs typeface="Cambria"/>
                      </a:endParaRPr>
                    </a:p>
                  </a:txBody>
                  <a:tcPr marL="0" marR="0" marT="1079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1030"/>
                        </a:spcBef>
                      </a:pPr>
                      <a:r>
                        <a:rPr sz="1200" b="1" spc="75" dirty="0">
                          <a:solidFill>
                            <a:srgbClr val="00AFEF"/>
                          </a:solidFill>
                          <a:latin typeface="Cambria"/>
                          <a:cs typeface="Cambria"/>
                        </a:rPr>
                        <a:t>175</a:t>
                      </a:r>
                      <a:endParaRPr sz="1200">
                        <a:latin typeface="Cambria"/>
                        <a:cs typeface="Cambria"/>
                      </a:endParaRPr>
                    </a:p>
                  </a:txBody>
                  <a:tcPr marL="0" marR="0" marT="13081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1030"/>
                        </a:spcBef>
                      </a:pPr>
                      <a:r>
                        <a:rPr sz="1200" b="1" spc="75" dirty="0">
                          <a:latin typeface="Cambria"/>
                          <a:cs typeface="Cambria"/>
                        </a:rPr>
                        <a:t>120</a:t>
                      </a:r>
                      <a:endParaRPr sz="1200">
                        <a:latin typeface="Cambria"/>
                        <a:cs typeface="Cambria"/>
                      </a:endParaRPr>
                    </a:p>
                  </a:txBody>
                  <a:tcPr marL="0" marR="0" marT="13081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20040">
                <a:tc>
                  <a:txBody>
                    <a:bodyPr/>
                    <a:lstStyle/>
                    <a:p>
                      <a:pPr algn="ctr">
                        <a:lnSpc>
                          <a:spcPct val="100000"/>
                        </a:lnSpc>
                        <a:spcBef>
                          <a:spcPts val="540"/>
                        </a:spcBef>
                      </a:pPr>
                      <a:r>
                        <a:rPr sz="1200" b="1" spc="100" dirty="0">
                          <a:latin typeface="Cambria"/>
                          <a:cs typeface="Cambria"/>
                        </a:rPr>
                        <a:t>4.</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Students’</a:t>
                      </a:r>
                      <a:r>
                        <a:rPr sz="1200" b="1" spc="95" dirty="0">
                          <a:latin typeface="Cambria"/>
                          <a:cs typeface="Cambria"/>
                        </a:rPr>
                        <a:t> </a:t>
                      </a:r>
                      <a:r>
                        <a:rPr sz="1200" b="1" spc="60" dirty="0">
                          <a:latin typeface="Cambria"/>
                          <a:cs typeface="Cambria"/>
                        </a:rPr>
                        <a:t>Performance</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100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solidFill>
                            <a:srgbClr val="00AFEF"/>
                          </a:solidFill>
                          <a:latin typeface="Cambria"/>
                          <a:cs typeface="Cambria"/>
                        </a:rPr>
                        <a:t>150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18516">
                <a:tc>
                  <a:txBody>
                    <a:bodyPr/>
                    <a:lstStyle/>
                    <a:p>
                      <a:pPr algn="ctr">
                        <a:lnSpc>
                          <a:spcPct val="100000"/>
                        </a:lnSpc>
                        <a:spcBef>
                          <a:spcPts val="540"/>
                        </a:spcBef>
                      </a:pPr>
                      <a:r>
                        <a:rPr sz="1200" b="1" spc="100" dirty="0">
                          <a:latin typeface="Cambria"/>
                          <a:cs typeface="Cambria"/>
                        </a:rPr>
                        <a:t>5.</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Faculty</a:t>
                      </a:r>
                      <a:r>
                        <a:rPr sz="1200" b="1" spc="165" dirty="0">
                          <a:latin typeface="Cambria"/>
                          <a:cs typeface="Cambria"/>
                        </a:rPr>
                        <a:t> </a:t>
                      </a:r>
                      <a:r>
                        <a:rPr sz="1200" b="1" spc="65" dirty="0">
                          <a:latin typeface="Cambria"/>
                          <a:cs typeface="Cambria"/>
                        </a:rPr>
                        <a:t>Information</a:t>
                      </a:r>
                      <a:r>
                        <a:rPr sz="1200" b="1" spc="145" dirty="0">
                          <a:latin typeface="Cambria"/>
                          <a:cs typeface="Cambria"/>
                        </a:rPr>
                        <a:t> </a:t>
                      </a:r>
                      <a:r>
                        <a:rPr sz="1200" b="1" spc="60" dirty="0">
                          <a:latin typeface="Cambria"/>
                          <a:cs typeface="Cambria"/>
                        </a:rPr>
                        <a:t>and</a:t>
                      </a:r>
                      <a:r>
                        <a:rPr sz="1200" b="1" spc="150" dirty="0">
                          <a:latin typeface="Cambria"/>
                          <a:cs typeface="Cambria"/>
                        </a:rPr>
                        <a:t> </a:t>
                      </a:r>
                      <a:r>
                        <a:rPr sz="1200" b="1" spc="70" dirty="0">
                          <a:latin typeface="Cambria"/>
                          <a:cs typeface="Cambria"/>
                        </a:rPr>
                        <a:t>Contributions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200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200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20040">
                <a:tc>
                  <a:txBody>
                    <a:bodyPr/>
                    <a:lstStyle/>
                    <a:p>
                      <a:pPr algn="ctr">
                        <a:lnSpc>
                          <a:spcPct val="100000"/>
                        </a:lnSpc>
                        <a:spcBef>
                          <a:spcPts val="540"/>
                        </a:spcBef>
                      </a:pPr>
                      <a:r>
                        <a:rPr sz="1200" b="1" spc="100" dirty="0">
                          <a:latin typeface="Cambria"/>
                          <a:cs typeface="Cambria"/>
                        </a:rPr>
                        <a:t>6.</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75" dirty="0">
                          <a:latin typeface="Cambria"/>
                          <a:cs typeface="Cambria"/>
                        </a:rPr>
                        <a:t>Facilities</a:t>
                      </a:r>
                      <a:r>
                        <a:rPr sz="1200" b="1" spc="170" dirty="0">
                          <a:latin typeface="Cambria"/>
                          <a:cs typeface="Cambria"/>
                        </a:rPr>
                        <a:t> </a:t>
                      </a:r>
                      <a:r>
                        <a:rPr sz="1200" b="1" spc="60" dirty="0">
                          <a:latin typeface="Cambria"/>
                          <a:cs typeface="Cambria"/>
                        </a:rPr>
                        <a:t>and</a:t>
                      </a:r>
                      <a:r>
                        <a:rPr sz="1200" b="1" spc="130" dirty="0">
                          <a:latin typeface="Cambria"/>
                          <a:cs typeface="Cambria"/>
                        </a:rPr>
                        <a:t> </a:t>
                      </a:r>
                      <a:r>
                        <a:rPr sz="1200" b="1" spc="75" dirty="0">
                          <a:latin typeface="Cambria"/>
                          <a:cs typeface="Cambria"/>
                        </a:rPr>
                        <a:t>Technical</a:t>
                      </a:r>
                      <a:r>
                        <a:rPr sz="1200" b="1" spc="145" dirty="0">
                          <a:latin typeface="Cambria"/>
                          <a:cs typeface="Cambria"/>
                        </a:rPr>
                        <a:t> </a:t>
                      </a:r>
                      <a:r>
                        <a:rPr sz="1200" b="1" spc="70" dirty="0">
                          <a:latin typeface="Cambria"/>
                          <a:cs typeface="Cambria"/>
                        </a:rPr>
                        <a:t>Support</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80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80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20039">
                <a:tc>
                  <a:txBody>
                    <a:bodyPr/>
                    <a:lstStyle/>
                    <a:p>
                      <a:pPr algn="ctr">
                        <a:lnSpc>
                          <a:spcPct val="100000"/>
                        </a:lnSpc>
                        <a:spcBef>
                          <a:spcPts val="540"/>
                        </a:spcBef>
                      </a:pPr>
                      <a:r>
                        <a:rPr sz="1200" b="1" spc="100" dirty="0">
                          <a:latin typeface="Cambria"/>
                          <a:cs typeface="Cambria"/>
                        </a:rPr>
                        <a:t>7.</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5" dirty="0">
                          <a:latin typeface="Cambria"/>
                          <a:cs typeface="Cambria"/>
                        </a:rPr>
                        <a:t>Continuous</a:t>
                      </a:r>
                      <a:r>
                        <a:rPr sz="1200" b="1" spc="114" dirty="0">
                          <a:latin typeface="Cambria"/>
                          <a:cs typeface="Cambria"/>
                        </a:rPr>
                        <a:t> </a:t>
                      </a:r>
                      <a:r>
                        <a:rPr sz="1200" b="1" spc="70" dirty="0">
                          <a:latin typeface="Cambria"/>
                          <a:cs typeface="Cambria"/>
                        </a:rPr>
                        <a:t>Improvement</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solidFill>
                            <a:srgbClr val="00AFEF"/>
                          </a:solidFill>
                          <a:latin typeface="Cambria"/>
                          <a:cs typeface="Cambria"/>
                        </a:rPr>
                        <a:t>75</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18516">
                <a:tc>
                  <a:txBody>
                    <a:bodyPr/>
                    <a:lstStyle/>
                    <a:p>
                      <a:pPr algn="ctr">
                        <a:lnSpc>
                          <a:spcPct val="100000"/>
                        </a:lnSpc>
                        <a:spcBef>
                          <a:spcPts val="525"/>
                        </a:spcBef>
                      </a:pPr>
                      <a:r>
                        <a:rPr sz="1200" b="1" spc="100" dirty="0">
                          <a:latin typeface="Cambria"/>
                          <a:cs typeface="Cambria"/>
                        </a:rPr>
                        <a:t>8.</a:t>
                      </a:r>
                      <a:endParaRPr sz="1200">
                        <a:latin typeface="Cambria"/>
                        <a:cs typeface="Cambria"/>
                      </a:endParaRPr>
                    </a:p>
                  </a:txBody>
                  <a:tcPr marL="0" marR="0" marT="666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25"/>
                        </a:spcBef>
                      </a:pPr>
                      <a:r>
                        <a:rPr sz="1200" b="1" spc="75" dirty="0">
                          <a:latin typeface="Cambria"/>
                          <a:cs typeface="Cambria"/>
                        </a:rPr>
                        <a:t>First</a:t>
                      </a:r>
                      <a:r>
                        <a:rPr sz="1200" b="1" spc="120" dirty="0">
                          <a:latin typeface="Cambria"/>
                          <a:cs typeface="Cambria"/>
                        </a:rPr>
                        <a:t> </a:t>
                      </a:r>
                      <a:r>
                        <a:rPr sz="1200" b="1" spc="50" dirty="0">
                          <a:latin typeface="Cambria"/>
                          <a:cs typeface="Cambria"/>
                        </a:rPr>
                        <a:t>Year</a:t>
                      </a:r>
                      <a:r>
                        <a:rPr sz="1200" b="1" spc="135" dirty="0">
                          <a:latin typeface="Cambria"/>
                          <a:cs typeface="Cambria"/>
                        </a:rPr>
                        <a:t> </a:t>
                      </a:r>
                      <a:r>
                        <a:rPr sz="1200" b="1" spc="80" dirty="0">
                          <a:latin typeface="Cambria"/>
                          <a:cs typeface="Cambria"/>
                        </a:rPr>
                        <a:t>Academics</a:t>
                      </a:r>
                      <a:endParaRPr sz="1200">
                        <a:latin typeface="Cambria"/>
                        <a:cs typeface="Cambria"/>
                      </a:endParaRPr>
                    </a:p>
                  </a:txBody>
                  <a:tcPr marL="0" marR="0" marT="6667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20040">
                <a:tc>
                  <a:txBody>
                    <a:bodyPr/>
                    <a:lstStyle/>
                    <a:p>
                      <a:pPr algn="ctr">
                        <a:lnSpc>
                          <a:spcPct val="100000"/>
                        </a:lnSpc>
                        <a:spcBef>
                          <a:spcPts val="540"/>
                        </a:spcBef>
                      </a:pPr>
                      <a:r>
                        <a:rPr sz="1200" b="1" spc="100" dirty="0">
                          <a:latin typeface="Cambria"/>
                          <a:cs typeface="Cambria"/>
                        </a:rPr>
                        <a:t>9.</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90" dirty="0">
                          <a:latin typeface="Cambria"/>
                          <a:cs typeface="Cambria"/>
                        </a:rPr>
                        <a:t>Student</a:t>
                      </a:r>
                      <a:r>
                        <a:rPr sz="1200" b="1" spc="114" dirty="0">
                          <a:latin typeface="Cambria"/>
                          <a:cs typeface="Cambria"/>
                        </a:rPr>
                        <a:t> </a:t>
                      </a:r>
                      <a:r>
                        <a:rPr sz="1200" b="1" spc="70" dirty="0">
                          <a:latin typeface="Cambria"/>
                          <a:cs typeface="Cambria"/>
                        </a:rPr>
                        <a:t>Support</a:t>
                      </a:r>
                      <a:r>
                        <a:rPr sz="1200" b="1" spc="114" dirty="0">
                          <a:latin typeface="Cambria"/>
                          <a:cs typeface="Cambria"/>
                        </a:rPr>
                        <a:t> </a:t>
                      </a:r>
                      <a:r>
                        <a:rPr sz="1200" b="1" spc="100" dirty="0">
                          <a:latin typeface="Cambria"/>
                          <a:cs typeface="Cambria"/>
                        </a:rPr>
                        <a:t>Systems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98425"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50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318516">
                <a:tc>
                  <a:txBody>
                    <a:bodyPr/>
                    <a:lstStyle/>
                    <a:p>
                      <a:pPr algn="ctr">
                        <a:lnSpc>
                          <a:spcPct val="100000"/>
                        </a:lnSpc>
                        <a:spcBef>
                          <a:spcPts val="540"/>
                        </a:spcBef>
                      </a:pPr>
                      <a:r>
                        <a:rPr sz="1200" b="1" spc="90" dirty="0">
                          <a:latin typeface="Cambria"/>
                          <a:cs typeface="Cambria"/>
                        </a:rPr>
                        <a:t>10.</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21285">
                        <a:lnSpc>
                          <a:spcPct val="100000"/>
                        </a:lnSpc>
                        <a:spcBef>
                          <a:spcPts val="540"/>
                        </a:spcBef>
                      </a:pPr>
                      <a:r>
                        <a:rPr sz="1200" b="1" spc="80" dirty="0">
                          <a:latin typeface="Cambria"/>
                          <a:cs typeface="Cambria"/>
                        </a:rPr>
                        <a:t>Governance,</a:t>
                      </a:r>
                      <a:r>
                        <a:rPr sz="1200" b="1" spc="165" dirty="0">
                          <a:latin typeface="Cambria"/>
                          <a:cs typeface="Cambria"/>
                        </a:rPr>
                        <a:t> </a:t>
                      </a:r>
                      <a:r>
                        <a:rPr sz="1200" b="1" spc="70" dirty="0">
                          <a:latin typeface="Cambria"/>
                          <a:cs typeface="Cambria"/>
                        </a:rPr>
                        <a:t>Institutional</a:t>
                      </a:r>
                      <a:r>
                        <a:rPr sz="1200" b="1" spc="160" dirty="0">
                          <a:latin typeface="Cambria"/>
                          <a:cs typeface="Cambria"/>
                        </a:rPr>
                        <a:t> </a:t>
                      </a:r>
                      <a:r>
                        <a:rPr sz="1200" b="1" spc="70" dirty="0">
                          <a:latin typeface="Cambria"/>
                          <a:cs typeface="Cambria"/>
                        </a:rPr>
                        <a:t>Support</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75" dirty="0">
                          <a:latin typeface="Cambria"/>
                          <a:cs typeface="Cambria"/>
                        </a:rPr>
                        <a:t>Financial</a:t>
                      </a:r>
                      <a:r>
                        <a:rPr sz="1200" b="1" spc="170" dirty="0">
                          <a:latin typeface="Cambria"/>
                          <a:cs typeface="Cambria"/>
                        </a:rPr>
                        <a:t> </a:t>
                      </a:r>
                      <a:r>
                        <a:rPr sz="1200" b="1" spc="70" dirty="0">
                          <a:latin typeface="Cambria"/>
                          <a:cs typeface="Cambria"/>
                        </a:rPr>
                        <a:t>Resources</a:t>
                      </a:r>
                      <a:endParaRPr sz="1200">
                        <a:latin typeface="Cambria"/>
                        <a:cs typeface="Cambria"/>
                      </a:endParaRPr>
                    </a:p>
                  </a:txBody>
                  <a:tcPr marL="0" marR="0" marT="6858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R="504190" algn="r">
                        <a:lnSpc>
                          <a:spcPct val="100000"/>
                        </a:lnSpc>
                        <a:spcBef>
                          <a:spcPts val="720"/>
                        </a:spcBef>
                      </a:pPr>
                      <a:r>
                        <a:rPr sz="1200" b="1" spc="75" dirty="0">
                          <a:latin typeface="Cambria"/>
                          <a:cs typeface="Cambria"/>
                        </a:rPr>
                        <a:t>120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101600" algn="ctr">
                        <a:lnSpc>
                          <a:spcPct val="100000"/>
                        </a:lnSpc>
                        <a:spcBef>
                          <a:spcPts val="720"/>
                        </a:spcBef>
                      </a:pPr>
                      <a:r>
                        <a:rPr sz="1200" b="1" spc="75" dirty="0">
                          <a:latin typeface="Cambria"/>
                          <a:cs typeface="Cambria"/>
                        </a:rPr>
                        <a:t>120</a:t>
                      </a:r>
                      <a:endParaRPr sz="1200">
                        <a:latin typeface="Cambria"/>
                        <a:cs typeface="Cambria"/>
                      </a:endParaRPr>
                    </a:p>
                  </a:txBody>
                  <a:tcPr marL="0" marR="0" marT="9144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384047">
                <a:tc gridSpan="2">
                  <a:txBody>
                    <a:bodyPr/>
                    <a:lstStyle/>
                    <a:p>
                      <a:pPr marL="51435" algn="ctr">
                        <a:lnSpc>
                          <a:spcPct val="100000"/>
                        </a:lnSpc>
                        <a:spcBef>
                          <a:spcPts val="790"/>
                        </a:spcBef>
                      </a:pPr>
                      <a:r>
                        <a:rPr sz="1200" b="1" spc="85" dirty="0">
                          <a:latin typeface="Cambria"/>
                          <a:cs typeface="Cambria"/>
                        </a:rPr>
                        <a:t>TOTAL</a:t>
                      </a:r>
                      <a:endParaRPr sz="1200">
                        <a:latin typeface="Cambria"/>
                        <a:cs typeface="Cambria"/>
                      </a:endParaRPr>
                    </a:p>
                  </a:txBody>
                  <a:tcPr marL="0" marR="0" marT="10033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454025" algn="r">
                        <a:lnSpc>
                          <a:spcPct val="100000"/>
                        </a:lnSpc>
                        <a:spcBef>
                          <a:spcPts val="420"/>
                        </a:spcBef>
                      </a:pPr>
                      <a:r>
                        <a:rPr sz="1200" b="1" spc="75" dirty="0">
                          <a:latin typeface="Cambria"/>
                          <a:cs typeface="Cambria"/>
                        </a:rPr>
                        <a:t>1000</a:t>
                      </a:r>
                      <a:endParaRPr sz="1200">
                        <a:latin typeface="Cambria"/>
                        <a:cs typeface="Cambria"/>
                      </a:endParaRPr>
                    </a:p>
                  </a:txBody>
                  <a:tcPr marL="0" marR="0" marT="5334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R="412750" algn="r">
                        <a:lnSpc>
                          <a:spcPct val="100000"/>
                        </a:lnSpc>
                        <a:spcBef>
                          <a:spcPts val="969"/>
                        </a:spcBef>
                      </a:pPr>
                      <a:r>
                        <a:rPr sz="1200" b="1" spc="75" dirty="0">
                          <a:latin typeface="Cambria"/>
                          <a:cs typeface="Cambria"/>
                        </a:rPr>
                        <a:t>1000</a:t>
                      </a:r>
                      <a:endParaRPr sz="1200">
                        <a:latin typeface="Cambria"/>
                        <a:cs typeface="Cambria"/>
                      </a:endParaRPr>
                    </a:p>
                  </a:txBody>
                  <a:tcPr marL="0" marR="0" marT="123189"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bl>
          </a:graphicData>
        </a:graphic>
      </p:graphicFrame>
      <p:pic>
        <p:nvPicPr>
          <p:cNvPr id="4" name="object 4"/>
          <p:cNvPicPr/>
          <p:nvPr/>
        </p:nvPicPr>
        <p:blipFill>
          <a:blip r:embed="rId2" cstate="print"/>
          <a:stretch>
            <a:fillRect/>
          </a:stretch>
        </p:blipFill>
        <p:spPr>
          <a:xfrm>
            <a:off x="14375" y="24179"/>
            <a:ext cx="690371" cy="5745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23771" y="1130808"/>
          <a:ext cx="8328660" cy="4879846"/>
        </p:xfrm>
        <a:graphic>
          <a:graphicData uri="http://schemas.openxmlformats.org/drawingml/2006/table">
            <a:tbl>
              <a:tblPr firstRow="1" bandRow="1">
                <a:tableStyleId>{2D5ABB26-0587-4C30-8999-92F81FD0307C}</a:tableStyleId>
              </a:tblPr>
              <a:tblGrid>
                <a:gridCol w="926465">
                  <a:extLst>
                    <a:ext uri="{9D8B030D-6E8A-4147-A177-3AD203B41FA5}">
                      <a16:colId xmlns:a16="http://schemas.microsoft.com/office/drawing/2014/main" val="20000"/>
                    </a:ext>
                  </a:extLst>
                </a:gridCol>
                <a:gridCol w="3625215">
                  <a:extLst>
                    <a:ext uri="{9D8B030D-6E8A-4147-A177-3AD203B41FA5}">
                      <a16:colId xmlns:a16="http://schemas.microsoft.com/office/drawing/2014/main" val="20001"/>
                    </a:ext>
                  </a:extLst>
                </a:gridCol>
                <a:gridCol w="2604135">
                  <a:extLst>
                    <a:ext uri="{9D8B030D-6E8A-4147-A177-3AD203B41FA5}">
                      <a16:colId xmlns:a16="http://schemas.microsoft.com/office/drawing/2014/main" val="20002"/>
                    </a:ext>
                  </a:extLst>
                </a:gridCol>
                <a:gridCol w="1172845">
                  <a:extLst>
                    <a:ext uri="{9D8B030D-6E8A-4147-A177-3AD203B41FA5}">
                      <a16:colId xmlns:a16="http://schemas.microsoft.com/office/drawing/2014/main" val="20003"/>
                    </a:ext>
                  </a:extLst>
                </a:gridCol>
              </a:tblGrid>
              <a:tr h="670559">
                <a:tc>
                  <a:txBody>
                    <a:bodyPr/>
                    <a:lstStyle/>
                    <a:p>
                      <a:pPr marL="1905" algn="ctr">
                        <a:lnSpc>
                          <a:spcPts val="1275"/>
                        </a:lnSpc>
                      </a:pPr>
                      <a:r>
                        <a:rPr sz="1100" b="1" spc="114" dirty="0">
                          <a:latin typeface="Cambria"/>
                          <a:cs typeface="Cambria"/>
                        </a:rPr>
                        <a:t>S.N.</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21995" marR="713740" indent="401955">
                        <a:lnSpc>
                          <a:spcPts val="1320"/>
                        </a:lnSpc>
                      </a:pPr>
                      <a:r>
                        <a:rPr sz="1100" b="1" spc="35" dirty="0">
                          <a:latin typeface="Cambria"/>
                          <a:cs typeface="Cambria"/>
                        </a:rPr>
                        <a:t>Pre</a:t>
                      </a:r>
                      <a:r>
                        <a:rPr sz="1100" b="1" spc="105" dirty="0">
                          <a:latin typeface="Cambria"/>
                          <a:cs typeface="Cambria"/>
                        </a:rPr>
                        <a:t> </a:t>
                      </a:r>
                      <a:r>
                        <a:rPr sz="1100" b="1" spc="75" dirty="0">
                          <a:latin typeface="Cambria"/>
                          <a:cs typeface="Cambria"/>
                        </a:rPr>
                        <a:t>Visit</a:t>
                      </a:r>
                      <a:r>
                        <a:rPr sz="1100" b="1" spc="110" dirty="0">
                          <a:latin typeface="Cambria"/>
                          <a:cs typeface="Cambria"/>
                        </a:rPr>
                        <a:t> </a:t>
                      </a:r>
                      <a:r>
                        <a:rPr sz="1100" b="1" spc="50" dirty="0">
                          <a:latin typeface="Cambria"/>
                          <a:cs typeface="Cambria"/>
                        </a:rPr>
                        <a:t>Qualifiers </a:t>
                      </a:r>
                      <a:r>
                        <a:rPr sz="1100" b="1" spc="55" dirty="0">
                          <a:latin typeface="Cambria"/>
                          <a:cs typeface="Cambria"/>
                        </a:rPr>
                        <a:t> </a:t>
                      </a:r>
                      <a:r>
                        <a:rPr sz="1100" b="1" spc="25" dirty="0">
                          <a:latin typeface="Cambria"/>
                          <a:cs typeface="Cambria"/>
                        </a:rPr>
                        <a:t>(Average</a:t>
                      </a:r>
                      <a:r>
                        <a:rPr sz="1100" b="1" spc="120" dirty="0">
                          <a:latin typeface="Cambria"/>
                          <a:cs typeface="Cambria"/>
                        </a:rPr>
                        <a:t> </a:t>
                      </a:r>
                      <a:r>
                        <a:rPr sz="1100" b="1" spc="55" dirty="0">
                          <a:latin typeface="Cambria"/>
                          <a:cs typeface="Cambria"/>
                        </a:rPr>
                        <a:t>of</a:t>
                      </a:r>
                      <a:r>
                        <a:rPr sz="1100" b="1" spc="114" dirty="0">
                          <a:latin typeface="Cambria"/>
                          <a:cs typeface="Cambria"/>
                        </a:rPr>
                        <a:t> </a:t>
                      </a:r>
                      <a:r>
                        <a:rPr sz="1100" b="1" spc="75" dirty="0">
                          <a:latin typeface="Cambria"/>
                          <a:cs typeface="Cambria"/>
                        </a:rPr>
                        <a:t>Assessment</a:t>
                      </a:r>
                      <a:r>
                        <a:rPr sz="1100" b="1" spc="100" dirty="0">
                          <a:latin typeface="Cambria"/>
                          <a:cs typeface="Cambria"/>
                        </a:rPr>
                        <a:t> </a:t>
                      </a:r>
                      <a:r>
                        <a:rPr sz="1100" b="1" spc="25" dirty="0">
                          <a:latin typeface="Cambria"/>
                          <a:cs typeface="Cambria"/>
                        </a:rPr>
                        <a:t>years)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275"/>
                        </a:lnSpc>
                      </a:pPr>
                      <a:r>
                        <a:rPr sz="1100" b="1" spc="70" dirty="0">
                          <a:latin typeface="Cambria"/>
                          <a:cs typeface="Cambria"/>
                        </a:rPr>
                        <a:t>Current</a:t>
                      </a:r>
                      <a:r>
                        <a:rPr sz="1100" b="1" spc="55" dirty="0">
                          <a:latin typeface="Cambria"/>
                          <a:cs typeface="Cambria"/>
                        </a:rPr>
                        <a:t> </a:t>
                      </a:r>
                      <a:r>
                        <a:rPr sz="1100" b="1" spc="90" dirty="0">
                          <a:latin typeface="Cambria"/>
                          <a:cs typeface="Cambria"/>
                        </a:rPr>
                        <a:t>Status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4295" marR="64769" indent="-1270" algn="ctr">
                        <a:lnSpc>
                          <a:spcPts val="1320"/>
                        </a:lnSpc>
                      </a:pPr>
                      <a:r>
                        <a:rPr sz="1100" b="1" spc="75" dirty="0">
                          <a:latin typeface="Cambria"/>
                          <a:cs typeface="Cambria"/>
                        </a:rPr>
                        <a:t>Compliance </a:t>
                      </a:r>
                      <a:r>
                        <a:rPr sz="1100" b="1" spc="80" dirty="0">
                          <a:latin typeface="Cambria"/>
                          <a:cs typeface="Cambria"/>
                        </a:rPr>
                        <a:t> </a:t>
                      </a:r>
                      <a:r>
                        <a:rPr sz="1100" b="1" spc="90" dirty="0">
                          <a:latin typeface="Cambria"/>
                          <a:cs typeface="Cambria"/>
                        </a:rPr>
                        <a:t>Status </a:t>
                      </a:r>
                      <a:r>
                        <a:rPr sz="1100" b="1" spc="95" dirty="0">
                          <a:latin typeface="Cambria"/>
                          <a:cs typeface="Cambria"/>
                        </a:rPr>
                        <a:t> </a:t>
                      </a:r>
                      <a:r>
                        <a:rPr sz="1100" b="1" dirty="0">
                          <a:latin typeface="Cambria"/>
                          <a:cs typeface="Cambria"/>
                        </a:rPr>
                        <a:t>C</a:t>
                      </a:r>
                      <a:r>
                        <a:rPr sz="1100" b="1" spc="-5" dirty="0">
                          <a:latin typeface="Cambria"/>
                          <a:cs typeface="Cambria"/>
                        </a:rPr>
                        <a:t>o</a:t>
                      </a:r>
                      <a:r>
                        <a:rPr sz="1100" b="1" dirty="0">
                          <a:latin typeface="Cambria"/>
                          <a:cs typeface="Cambria"/>
                        </a:rPr>
                        <a:t>m</a:t>
                      </a:r>
                      <a:r>
                        <a:rPr sz="1100" b="1" spc="-15" dirty="0">
                          <a:latin typeface="Cambria"/>
                          <a:cs typeface="Cambria"/>
                        </a:rPr>
                        <a:t>p</a:t>
                      </a:r>
                      <a:r>
                        <a:rPr sz="1100" b="1" dirty="0">
                          <a:latin typeface="Cambria"/>
                          <a:cs typeface="Cambria"/>
                        </a:rPr>
                        <a:t>li</a:t>
                      </a:r>
                      <a:r>
                        <a:rPr sz="1100" b="1" spc="-15" dirty="0">
                          <a:latin typeface="Cambria"/>
                          <a:cs typeface="Cambria"/>
                        </a:rPr>
                        <a:t>e</a:t>
                      </a:r>
                      <a:r>
                        <a:rPr sz="1100" b="1" spc="-5" dirty="0">
                          <a:latin typeface="Cambria"/>
                          <a:cs typeface="Cambria"/>
                        </a:rPr>
                        <a:t>d/</a:t>
                      </a:r>
                      <a:r>
                        <a:rPr sz="1100" b="1" dirty="0">
                          <a:latin typeface="Cambria"/>
                          <a:cs typeface="Cambria"/>
                        </a:rPr>
                        <a:t>N</a:t>
                      </a:r>
                      <a:r>
                        <a:rPr sz="1100" b="1" spc="-5" dirty="0">
                          <a:latin typeface="Cambria"/>
                          <a:cs typeface="Cambria"/>
                        </a:rPr>
                        <a:t>o</a:t>
                      </a:r>
                      <a:r>
                        <a:rPr sz="1100" b="1" dirty="0">
                          <a:latin typeface="Cambria"/>
                          <a:cs typeface="Cambria"/>
                        </a:rPr>
                        <a:t>t  </a:t>
                      </a:r>
                      <a:r>
                        <a:rPr sz="1100" b="1" spc="70" dirty="0">
                          <a:latin typeface="Cambria"/>
                          <a:cs typeface="Cambria"/>
                        </a:rPr>
                        <a:t>Complied</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88036">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38100">
                        <a:lnSpc>
                          <a:spcPts val="1275"/>
                        </a:lnSpc>
                      </a:pPr>
                      <a:r>
                        <a:rPr sz="1100" b="1" spc="70" dirty="0">
                          <a:latin typeface="Cambria"/>
                          <a:cs typeface="Cambria"/>
                        </a:rPr>
                        <a:t>Essential</a:t>
                      </a:r>
                      <a:r>
                        <a:rPr sz="1100" b="1" spc="110" dirty="0">
                          <a:latin typeface="Cambria"/>
                          <a:cs typeface="Cambria"/>
                        </a:rPr>
                        <a:t> </a:t>
                      </a:r>
                      <a:r>
                        <a:rPr sz="1100" b="1" spc="40" dirty="0">
                          <a:latin typeface="Cambria"/>
                          <a:cs typeface="Cambria"/>
                        </a:rPr>
                        <a:t>qualifiers</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197864">
                <a:tc>
                  <a:txBody>
                    <a:bodyPr/>
                    <a:lstStyle/>
                    <a:p>
                      <a:pPr marL="635" algn="ctr">
                        <a:lnSpc>
                          <a:spcPts val="1265"/>
                        </a:lnSpc>
                      </a:pPr>
                      <a:r>
                        <a:rPr sz="1100" b="1" dirty="0">
                          <a:latin typeface="Cambria"/>
                          <a:cs typeface="Cambria"/>
                        </a:rPr>
                        <a:t>1</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ct val="100000"/>
                        </a:lnSpc>
                        <a:spcBef>
                          <a:spcPts val="25"/>
                        </a:spcBef>
                      </a:pPr>
                      <a:r>
                        <a:rPr sz="1100" b="1" spc="75" dirty="0">
                          <a:latin typeface="Cambria"/>
                          <a:cs typeface="Cambria"/>
                        </a:rPr>
                        <a:t>Vision,</a:t>
                      </a:r>
                      <a:r>
                        <a:rPr sz="1100" b="1" spc="90" dirty="0">
                          <a:latin typeface="Cambria"/>
                          <a:cs typeface="Cambria"/>
                        </a:rPr>
                        <a:t> </a:t>
                      </a:r>
                      <a:r>
                        <a:rPr sz="1100" b="1" spc="70" dirty="0">
                          <a:latin typeface="Cambria"/>
                          <a:cs typeface="Cambria"/>
                        </a:rPr>
                        <a:t>Mission</a:t>
                      </a:r>
                      <a:r>
                        <a:rPr sz="1100" b="1" spc="114" dirty="0">
                          <a:latin typeface="Cambria"/>
                          <a:cs typeface="Cambria"/>
                        </a:rPr>
                        <a:t> </a:t>
                      </a:r>
                      <a:r>
                        <a:rPr sz="1100" b="1" spc="65" dirty="0">
                          <a:latin typeface="Cambria"/>
                          <a:cs typeface="Cambria"/>
                        </a:rPr>
                        <a:t>&amp;</a:t>
                      </a:r>
                      <a:r>
                        <a:rPr sz="1100" b="1" spc="114" dirty="0">
                          <a:latin typeface="Cambria"/>
                          <a:cs typeface="Cambria"/>
                        </a:rPr>
                        <a:t> </a:t>
                      </a:r>
                      <a:r>
                        <a:rPr sz="1100" b="1" spc="100" dirty="0">
                          <a:latin typeface="Cambria"/>
                          <a:cs typeface="Cambria"/>
                        </a:rPr>
                        <a:t>PEOs</a:t>
                      </a:r>
                      <a:endParaRPr sz="1100">
                        <a:latin typeface="Cambria"/>
                        <a:cs typeface="Cambria"/>
                      </a:endParaRPr>
                    </a:p>
                    <a:p>
                      <a:pPr marL="411480" marR="385445" indent="-343535">
                        <a:lnSpc>
                          <a:spcPct val="99500"/>
                        </a:lnSpc>
                        <a:spcBef>
                          <a:spcPts val="130"/>
                        </a:spcBef>
                        <a:buAutoNum type="romanLcPeriod"/>
                        <a:tabLst>
                          <a:tab pos="411480" algn="l"/>
                          <a:tab pos="412115" algn="l"/>
                        </a:tabLst>
                      </a:pPr>
                      <a:r>
                        <a:rPr sz="1100" b="1" spc="40" dirty="0">
                          <a:latin typeface="Cambria"/>
                          <a:cs typeface="Cambria"/>
                        </a:rPr>
                        <a:t>Are</a:t>
                      </a:r>
                      <a:r>
                        <a:rPr sz="1100" b="1" spc="110" dirty="0">
                          <a:latin typeface="Cambria"/>
                          <a:cs typeface="Cambria"/>
                        </a:rPr>
                        <a:t> </a:t>
                      </a:r>
                      <a:r>
                        <a:rPr sz="1100" b="1" spc="80" dirty="0">
                          <a:latin typeface="Cambria"/>
                          <a:cs typeface="Cambria"/>
                        </a:rPr>
                        <a:t>the</a:t>
                      </a:r>
                      <a:r>
                        <a:rPr sz="1100" b="1" spc="114" dirty="0">
                          <a:latin typeface="Cambria"/>
                          <a:cs typeface="Cambria"/>
                        </a:rPr>
                        <a:t> </a:t>
                      </a:r>
                      <a:r>
                        <a:rPr sz="1100" b="1" spc="65" dirty="0">
                          <a:latin typeface="Cambria"/>
                          <a:cs typeface="Cambria"/>
                        </a:rPr>
                        <a:t>Vision</a:t>
                      </a:r>
                      <a:r>
                        <a:rPr sz="1100" b="1" spc="114" dirty="0">
                          <a:latin typeface="Cambria"/>
                          <a:cs typeface="Cambria"/>
                        </a:rPr>
                        <a:t> </a:t>
                      </a:r>
                      <a:r>
                        <a:rPr sz="1100" b="1" spc="65" dirty="0">
                          <a:latin typeface="Cambria"/>
                          <a:cs typeface="Cambria"/>
                        </a:rPr>
                        <a:t>&amp;</a:t>
                      </a:r>
                      <a:r>
                        <a:rPr sz="1100" b="1" spc="130" dirty="0">
                          <a:latin typeface="Cambria"/>
                          <a:cs typeface="Cambria"/>
                        </a:rPr>
                        <a:t> </a:t>
                      </a:r>
                      <a:r>
                        <a:rPr sz="1100" b="1" spc="70" dirty="0">
                          <a:latin typeface="Cambria"/>
                          <a:cs typeface="Cambria"/>
                        </a:rPr>
                        <a:t>Mission</a:t>
                      </a:r>
                      <a:r>
                        <a:rPr sz="1100" b="1" spc="130" dirty="0">
                          <a:latin typeface="Cambria"/>
                          <a:cs typeface="Cambria"/>
                        </a:rPr>
                        <a:t> </a:t>
                      </a:r>
                      <a:r>
                        <a:rPr sz="1100" b="1" spc="55" dirty="0">
                          <a:latin typeface="Cambria"/>
                          <a:cs typeface="Cambria"/>
                        </a:rPr>
                        <a:t>of</a:t>
                      </a:r>
                      <a:r>
                        <a:rPr sz="1100" b="1" spc="130" dirty="0">
                          <a:latin typeface="Cambria"/>
                          <a:cs typeface="Cambria"/>
                        </a:rPr>
                        <a:t> </a:t>
                      </a:r>
                      <a:r>
                        <a:rPr sz="1100" b="1" spc="80" dirty="0">
                          <a:latin typeface="Cambria"/>
                          <a:cs typeface="Cambria"/>
                        </a:rPr>
                        <a:t>the </a:t>
                      </a:r>
                      <a:r>
                        <a:rPr sz="1100" b="1" spc="85" dirty="0">
                          <a:latin typeface="Cambria"/>
                          <a:cs typeface="Cambria"/>
                        </a:rPr>
                        <a:t> </a:t>
                      </a:r>
                      <a:r>
                        <a:rPr sz="1100" b="1" spc="65" dirty="0">
                          <a:latin typeface="Cambria"/>
                          <a:cs typeface="Cambria"/>
                        </a:rPr>
                        <a:t>Department</a:t>
                      </a:r>
                      <a:r>
                        <a:rPr sz="1100" b="1" spc="105" dirty="0">
                          <a:latin typeface="Cambria"/>
                          <a:cs typeface="Cambria"/>
                        </a:rPr>
                        <a:t> </a:t>
                      </a:r>
                      <a:r>
                        <a:rPr sz="1100" b="1" spc="65" dirty="0">
                          <a:latin typeface="Cambria"/>
                          <a:cs typeface="Cambria"/>
                        </a:rPr>
                        <a:t>stated</a:t>
                      </a:r>
                      <a:r>
                        <a:rPr sz="1100" b="1" spc="114" dirty="0">
                          <a:latin typeface="Cambria"/>
                          <a:cs typeface="Cambria"/>
                        </a:rPr>
                        <a:t> </a:t>
                      </a:r>
                      <a:r>
                        <a:rPr sz="1100" b="1" spc="60" dirty="0">
                          <a:latin typeface="Cambria"/>
                          <a:cs typeface="Cambria"/>
                        </a:rPr>
                        <a:t>in</a:t>
                      </a:r>
                      <a:r>
                        <a:rPr sz="1100" b="1" spc="140" dirty="0">
                          <a:latin typeface="Cambria"/>
                          <a:cs typeface="Cambria"/>
                        </a:rPr>
                        <a:t> </a:t>
                      </a:r>
                      <a:r>
                        <a:rPr sz="1100" b="1" spc="80" dirty="0">
                          <a:latin typeface="Cambria"/>
                          <a:cs typeface="Cambria"/>
                        </a:rPr>
                        <a:t>the</a:t>
                      </a:r>
                      <a:r>
                        <a:rPr sz="1100" b="1" spc="114" dirty="0">
                          <a:latin typeface="Cambria"/>
                          <a:cs typeface="Cambria"/>
                        </a:rPr>
                        <a:t> </a:t>
                      </a:r>
                      <a:r>
                        <a:rPr sz="1100" b="1" spc="60" dirty="0">
                          <a:latin typeface="Cambria"/>
                          <a:cs typeface="Cambria"/>
                        </a:rPr>
                        <a:t>Prospectus</a:t>
                      </a:r>
                      <a:r>
                        <a:rPr sz="1100" b="1" spc="114" dirty="0">
                          <a:latin typeface="Cambria"/>
                          <a:cs typeface="Cambria"/>
                        </a:rPr>
                        <a:t> </a:t>
                      </a:r>
                      <a:r>
                        <a:rPr sz="1100" b="1" spc="105" dirty="0">
                          <a:latin typeface="Cambria"/>
                          <a:cs typeface="Cambria"/>
                        </a:rPr>
                        <a:t>/ </a:t>
                      </a:r>
                      <a:r>
                        <a:rPr sz="1100" b="1" spc="-229" dirty="0">
                          <a:latin typeface="Cambria"/>
                          <a:cs typeface="Cambria"/>
                        </a:rPr>
                        <a:t> </a:t>
                      </a:r>
                      <a:r>
                        <a:rPr sz="1100" b="1" spc="65" dirty="0">
                          <a:latin typeface="Cambria"/>
                          <a:cs typeface="Cambria"/>
                        </a:rPr>
                        <a:t>Website?</a:t>
                      </a:r>
                      <a:endParaRPr sz="1100">
                        <a:latin typeface="Cambria"/>
                        <a:cs typeface="Cambria"/>
                      </a:endParaRPr>
                    </a:p>
                    <a:p>
                      <a:pPr marL="411480" marR="185420" indent="-343535">
                        <a:lnSpc>
                          <a:spcPts val="1310"/>
                        </a:lnSpc>
                        <a:spcBef>
                          <a:spcPts val="60"/>
                        </a:spcBef>
                        <a:buAutoNum type="romanLcPeriod"/>
                        <a:tabLst>
                          <a:tab pos="411480" algn="l"/>
                          <a:tab pos="412115" algn="l"/>
                        </a:tabLst>
                      </a:pPr>
                      <a:r>
                        <a:rPr sz="1100" b="1" spc="40" dirty="0">
                          <a:latin typeface="Cambria"/>
                          <a:cs typeface="Cambria"/>
                        </a:rPr>
                        <a:t>Are</a:t>
                      </a:r>
                      <a:r>
                        <a:rPr sz="1100" b="1" spc="114" dirty="0">
                          <a:latin typeface="Cambria"/>
                          <a:cs typeface="Cambria"/>
                        </a:rPr>
                        <a:t> </a:t>
                      </a:r>
                      <a:r>
                        <a:rPr sz="1100" b="1" spc="80" dirty="0">
                          <a:latin typeface="Cambria"/>
                          <a:cs typeface="Cambria"/>
                        </a:rPr>
                        <a:t>the</a:t>
                      </a:r>
                      <a:r>
                        <a:rPr sz="1100" b="1" spc="114" dirty="0">
                          <a:latin typeface="Cambria"/>
                          <a:cs typeface="Cambria"/>
                        </a:rPr>
                        <a:t> </a:t>
                      </a:r>
                      <a:r>
                        <a:rPr sz="1100" b="1" spc="95" dirty="0">
                          <a:latin typeface="Cambria"/>
                          <a:cs typeface="Cambria"/>
                        </a:rPr>
                        <a:t>PEOs</a:t>
                      </a:r>
                      <a:r>
                        <a:rPr sz="1100" b="1" spc="110" dirty="0">
                          <a:latin typeface="Cambria"/>
                          <a:cs typeface="Cambria"/>
                        </a:rPr>
                        <a:t> </a:t>
                      </a:r>
                      <a:r>
                        <a:rPr sz="1100" b="1" spc="55" dirty="0">
                          <a:latin typeface="Cambria"/>
                          <a:cs typeface="Cambria"/>
                        </a:rPr>
                        <a:t>of</a:t>
                      </a:r>
                      <a:r>
                        <a:rPr sz="1100" b="1" spc="120" dirty="0">
                          <a:latin typeface="Cambria"/>
                          <a:cs typeface="Cambria"/>
                        </a:rPr>
                        <a:t> </a:t>
                      </a:r>
                      <a:r>
                        <a:rPr sz="1100" b="1" spc="85" dirty="0">
                          <a:latin typeface="Cambria"/>
                          <a:cs typeface="Cambria"/>
                        </a:rPr>
                        <a:t>the</a:t>
                      </a:r>
                      <a:r>
                        <a:rPr sz="1100" b="1" spc="120" dirty="0">
                          <a:latin typeface="Cambria"/>
                          <a:cs typeface="Cambria"/>
                        </a:rPr>
                        <a:t> </a:t>
                      </a:r>
                      <a:r>
                        <a:rPr sz="1100" b="1" spc="45" dirty="0">
                          <a:latin typeface="Cambria"/>
                          <a:cs typeface="Cambria"/>
                        </a:rPr>
                        <a:t>Program</a:t>
                      </a:r>
                      <a:r>
                        <a:rPr sz="1100" b="1" spc="110" dirty="0">
                          <a:latin typeface="Cambria"/>
                          <a:cs typeface="Cambria"/>
                        </a:rPr>
                        <a:t> </a:t>
                      </a:r>
                      <a:r>
                        <a:rPr sz="1100" b="1" spc="55" dirty="0">
                          <a:latin typeface="Cambria"/>
                          <a:cs typeface="Cambria"/>
                        </a:rPr>
                        <a:t>listed</a:t>
                      </a:r>
                      <a:r>
                        <a:rPr sz="1100" b="1" spc="130" dirty="0">
                          <a:latin typeface="Cambria"/>
                          <a:cs typeface="Cambria"/>
                        </a:rPr>
                        <a:t> </a:t>
                      </a:r>
                      <a:r>
                        <a:rPr sz="1100" b="1" spc="65" dirty="0">
                          <a:latin typeface="Cambria"/>
                          <a:cs typeface="Cambria"/>
                        </a:rPr>
                        <a:t>in</a:t>
                      </a:r>
                      <a:r>
                        <a:rPr sz="1100" b="1" spc="130" dirty="0">
                          <a:latin typeface="Cambria"/>
                          <a:cs typeface="Cambria"/>
                        </a:rPr>
                        <a:t> </a:t>
                      </a:r>
                      <a:r>
                        <a:rPr sz="1100" b="1" spc="80" dirty="0">
                          <a:latin typeface="Cambria"/>
                          <a:cs typeface="Cambria"/>
                        </a:rPr>
                        <a:t>the </a:t>
                      </a:r>
                      <a:r>
                        <a:rPr sz="1100" b="1" spc="-225" dirty="0">
                          <a:latin typeface="Cambria"/>
                          <a:cs typeface="Cambria"/>
                        </a:rPr>
                        <a:t> </a:t>
                      </a:r>
                      <a:r>
                        <a:rPr sz="1100" b="1" spc="60" dirty="0">
                          <a:latin typeface="Cambria"/>
                          <a:cs typeface="Cambria"/>
                        </a:rPr>
                        <a:t>Prospectus</a:t>
                      </a:r>
                      <a:r>
                        <a:rPr sz="1100" b="1" spc="114" dirty="0">
                          <a:latin typeface="Cambria"/>
                          <a:cs typeface="Cambria"/>
                        </a:rPr>
                        <a:t> </a:t>
                      </a:r>
                      <a:r>
                        <a:rPr sz="1100" b="1" spc="105" dirty="0">
                          <a:latin typeface="Cambria"/>
                          <a:cs typeface="Cambria"/>
                        </a:rPr>
                        <a:t>/</a:t>
                      </a:r>
                      <a:r>
                        <a:rPr sz="1100" b="1" spc="140" dirty="0">
                          <a:latin typeface="Cambria"/>
                          <a:cs typeface="Cambria"/>
                        </a:rPr>
                        <a:t> </a:t>
                      </a:r>
                      <a:r>
                        <a:rPr sz="1100" b="1" spc="60" dirty="0">
                          <a:latin typeface="Cambria"/>
                          <a:cs typeface="Cambria"/>
                        </a:rPr>
                        <a:t>Website?</a:t>
                      </a:r>
                      <a:endParaRPr sz="1100">
                        <a:latin typeface="Cambria"/>
                        <a:cs typeface="Cambria"/>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943355">
                <a:tc>
                  <a:txBody>
                    <a:bodyPr/>
                    <a:lstStyle/>
                    <a:p>
                      <a:pPr marL="635" algn="ctr">
                        <a:lnSpc>
                          <a:spcPts val="1275"/>
                        </a:lnSpc>
                      </a:pPr>
                      <a:r>
                        <a:rPr sz="1100" b="1" dirty="0">
                          <a:latin typeface="Cambria"/>
                          <a:cs typeface="Cambria"/>
                        </a:rPr>
                        <a:t>2</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60325" algn="just">
                        <a:lnSpc>
                          <a:spcPts val="1320"/>
                        </a:lnSpc>
                      </a:pPr>
                      <a:r>
                        <a:rPr sz="1100" b="1" spc="50" dirty="0">
                          <a:latin typeface="Cambria"/>
                          <a:cs typeface="Cambria"/>
                        </a:rPr>
                        <a:t>Whether</a:t>
                      </a:r>
                      <a:r>
                        <a:rPr sz="1100" b="1" spc="55" dirty="0">
                          <a:latin typeface="Cambria"/>
                          <a:cs typeface="Cambria"/>
                        </a:rPr>
                        <a:t> </a:t>
                      </a:r>
                      <a:r>
                        <a:rPr sz="1100" b="1" spc="35" dirty="0">
                          <a:latin typeface="Cambria"/>
                          <a:cs typeface="Cambria"/>
                        </a:rPr>
                        <a:t>approval</a:t>
                      </a:r>
                      <a:r>
                        <a:rPr sz="1100" b="1" spc="40" dirty="0">
                          <a:latin typeface="Cambria"/>
                          <a:cs typeface="Cambria"/>
                        </a:rPr>
                        <a:t> </a:t>
                      </a:r>
                      <a:r>
                        <a:rPr sz="1100" b="1" spc="55" dirty="0">
                          <a:latin typeface="Cambria"/>
                          <a:cs typeface="Cambria"/>
                        </a:rPr>
                        <a:t>of</a:t>
                      </a:r>
                      <a:r>
                        <a:rPr sz="1100" b="1" spc="60" dirty="0">
                          <a:latin typeface="Cambria"/>
                          <a:cs typeface="Cambria"/>
                        </a:rPr>
                        <a:t> </a:t>
                      </a:r>
                      <a:r>
                        <a:rPr sz="1100" b="1" spc="80" dirty="0">
                          <a:latin typeface="Cambria"/>
                          <a:cs typeface="Cambria"/>
                        </a:rPr>
                        <a:t>the</a:t>
                      </a:r>
                      <a:r>
                        <a:rPr sz="1100" b="1" spc="85" dirty="0">
                          <a:latin typeface="Cambria"/>
                          <a:cs typeface="Cambria"/>
                        </a:rPr>
                        <a:t> </a:t>
                      </a:r>
                      <a:r>
                        <a:rPr sz="1100" b="1" spc="80" dirty="0">
                          <a:latin typeface="Cambria"/>
                          <a:cs typeface="Cambria"/>
                        </a:rPr>
                        <a:t>competent</a:t>
                      </a:r>
                      <a:r>
                        <a:rPr sz="1100" b="1" spc="85" dirty="0">
                          <a:latin typeface="Cambria"/>
                          <a:cs typeface="Cambria"/>
                        </a:rPr>
                        <a:t> </a:t>
                      </a:r>
                      <a:r>
                        <a:rPr sz="1100" b="1" spc="65" dirty="0">
                          <a:latin typeface="Cambria"/>
                          <a:cs typeface="Cambria"/>
                        </a:rPr>
                        <a:t>authority </a:t>
                      </a:r>
                      <a:r>
                        <a:rPr sz="1100" b="1" spc="-229" dirty="0">
                          <a:latin typeface="Cambria"/>
                          <a:cs typeface="Cambria"/>
                        </a:rPr>
                        <a:t> </a:t>
                      </a:r>
                      <a:r>
                        <a:rPr sz="1100" b="1" spc="25" dirty="0">
                          <a:latin typeface="Cambria"/>
                          <a:cs typeface="Cambria"/>
                        </a:rPr>
                        <a:t>(Approval </a:t>
                      </a:r>
                      <a:r>
                        <a:rPr sz="1100" b="1" spc="55" dirty="0">
                          <a:latin typeface="Cambria"/>
                          <a:cs typeface="Cambria"/>
                        </a:rPr>
                        <a:t>of </a:t>
                      </a:r>
                      <a:r>
                        <a:rPr sz="1100" b="1" spc="105" dirty="0">
                          <a:latin typeface="Cambria"/>
                          <a:cs typeface="Cambria"/>
                        </a:rPr>
                        <a:t>AICTE/ </a:t>
                      </a:r>
                      <a:r>
                        <a:rPr sz="1100" b="1" spc="125" dirty="0">
                          <a:latin typeface="Cambria"/>
                          <a:cs typeface="Cambria"/>
                        </a:rPr>
                        <a:t>UGC/ </a:t>
                      </a:r>
                      <a:r>
                        <a:rPr sz="1100" b="1" spc="90" dirty="0">
                          <a:latin typeface="Cambria"/>
                          <a:cs typeface="Cambria"/>
                        </a:rPr>
                        <a:t>BoG </a:t>
                      </a:r>
                      <a:r>
                        <a:rPr sz="1100" b="1" spc="55" dirty="0">
                          <a:latin typeface="Cambria"/>
                          <a:cs typeface="Cambria"/>
                        </a:rPr>
                        <a:t>of </a:t>
                      </a:r>
                      <a:r>
                        <a:rPr sz="1100" b="1" spc="60" dirty="0">
                          <a:latin typeface="Cambria"/>
                          <a:cs typeface="Cambria"/>
                        </a:rPr>
                        <a:t>Universities/ </a:t>
                      </a:r>
                      <a:r>
                        <a:rPr sz="1100" b="1" spc="65" dirty="0">
                          <a:latin typeface="Cambria"/>
                          <a:cs typeface="Cambria"/>
                        </a:rPr>
                        <a:t> Deemed</a:t>
                      </a:r>
                      <a:r>
                        <a:rPr sz="1100" b="1" spc="70" dirty="0">
                          <a:latin typeface="Cambria"/>
                          <a:cs typeface="Cambria"/>
                        </a:rPr>
                        <a:t> </a:t>
                      </a:r>
                      <a:r>
                        <a:rPr sz="1100" b="1" spc="55" dirty="0">
                          <a:latin typeface="Cambria"/>
                          <a:cs typeface="Cambria"/>
                        </a:rPr>
                        <a:t>Universities</a:t>
                      </a:r>
                      <a:r>
                        <a:rPr sz="1100" b="1" spc="355" dirty="0">
                          <a:latin typeface="Cambria"/>
                          <a:cs typeface="Cambria"/>
                        </a:rPr>
                        <a:t> </a:t>
                      </a:r>
                      <a:r>
                        <a:rPr sz="1100" b="1" spc="55" dirty="0">
                          <a:latin typeface="Cambria"/>
                          <a:cs typeface="Cambria"/>
                        </a:rPr>
                        <a:t>etc.)</a:t>
                      </a:r>
                      <a:r>
                        <a:rPr sz="1100" b="1" spc="355" dirty="0">
                          <a:latin typeface="Cambria"/>
                          <a:cs typeface="Cambria"/>
                        </a:rPr>
                        <a:t> </a:t>
                      </a:r>
                      <a:r>
                        <a:rPr sz="1100" b="1" spc="35" dirty="0">
                          <a:latin typeface="Cambria"/>
                          <a:cs typeface="Cambria"/>
                        </a:rPr>
                        <a:t>for</a:t>
                      </a:r>
                      <a:r>
                        <a:rPr sz="1100" b="1" spc="40" dirty="0">
                          <a:latin typeface="Cambria"/>
                          <a:cs typeface="Cambria"/>
                        </a:rPr>
                        <a:t> </a:t>
                      </a:r>
                      <a:r>
                        <a:rPr sz="1100" b="1" spc="80" dirty="0">
                          <a:latin typeface="Cambria"/>
                          <a:cs typeface="Cambria"/>
                        </a:rPr>
                        <a:t>the</a:t>
                      </a:r>
                      <a:r>
                        <a:rPr sz="1100" b="1" spc="85" dirty="0">
                          <a:latin typeface="Cambria"/>
                          <a:cs typeface="Cambria"/>
                        </a:rPr>
                        <a:t> </a:t>
                      </a:r>
                      <a:r>
                        <a:rPr sz="1100" b="1" spc="45" dirty="0">
                          <a:latin typeface="Cambria"/>
                          <a:cs typeface="Cambria"/>
                        </a:rPr>
                        <a:t>programs </a:t>
                      </a:r>
                      <a:r>
                        <a:rPr sz="1100" b="1" spc="50"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has</a:t>
                      </a:r>
                      <a:r>
                        <a:rPr sz="1100" b="1" spc="70" dirty="0">
                          <a:latin typeface="Cambria"/>
                          <a:cs typeface="Cambria"/>
                        </a:rPr>
                        <a:t> </a:t>
                      </a:r>
                      <a:r>
                        <a:rPr sz="1100" b="1" spc="45" dirty="0">
                          <a:latin typeface="Cambria"/>
                          <a:cs typeface="Cambria"/>
                        </a:rPr>
                        <a:t>been</a:t>
                      </a:r>
                      <a:r>
                        <a:rPr sz="1100" b="1" spc="50" dirty="0">
                          <a:latin typeface="Cambria"/>
                          <a:cs typeface="Cambria"/>
                        </a:rPr>
                        <a:t> </a:t>
                      </a:r>
                      <a:r>
                        <a:rPr sz="1100" b="1" spc="55" dirty="0">
                          <a:latin typeface="Cambria"/>
                          <a:cs typeface="Cambria"/>
                        </a:rPr>
                        <a:t>obtained</a:t>
                      </a:r>
                      <a:r>
                        <a:rPr sz="1100" b="1" spc="60" dirty="0">
                          <a:latin typeface="Cambria"/>
                          <a:cs typeface="Cambria"/>
                        </a:rPr>
                        <a:t> </a:t>
                      </a:r>
                      <a:r>
                        <a:rPr sz="1100" b="1" spc="35" dirty="0">
                          <a:latin typeface="Cambria"/>
                          <a:cs typeface="Cambria"/>
                        </a:rPr>
                        <a:t>for  </a:t>
                      </a:r>
                      <a:r>
                        <a:rPr sz="1100" b="1" spc="30" dirty="0">
                          <a:latin typeface="Cambria"/>
                          <a:cs typeface="Cambria"/>
                        </a:rPr>
                        <a:t>all </a:t>
                      </a:r>
                      <a:r>
                        <a:rPr sz="1100" b="1" spc="-229" dirty="0">
                          <a:latin typeface="Cambria"/>
                          <a:cs typeface="Cambria"/>
                        </a:rPr>
                        <a:t> </a:t>
                      </a:r>
                      <a:r>
                        <a:rPr sz="1100" b="1" spc="80" dirty="0">
                          <a:latin typeface="Cambria"/>
                          <a:cs typeface="Cambria"/>
                        </a:rPr>
                        <a:t>the</a:t>
                      </a:r>
                      <a:r>
                        <a:rPr sz="1100" b="1" spc="114" dirty="0">
                          <a:latin typeface="Cambria"/>
                          <a:cs typeface="Cambria"/>
                        </a:rPr>
                        <a:t> </a:t>
                      </a:r>
                      <a:r>
                        <a:rPr sz="1100" b="1" spc="45" dirty="0">
                          <a:latin typeface="Cambria"/>
                          <a:cs typeface="Cambria"/>
                        </a:rPr>
                        <a:t>years</a:t>
                      </a:r>
                      <a:r>
                        <a:rPr sz="1100" b="1" spc="130" dirty="0">
                          <a:latin typeface="Cambria"/>
                          <a:cs typeface="Cambria"/>
                        </a:rPr>
                        <a:t> </a:t>
                      </a:r>
                      <a:r>
                        <a:rPr sz="1100" b="1" spc="65" dirty="0">
                          <a:latin typeface="Cambria"/>
                          <a:cs typeface="Cambria"/>
                        </a:rPr>
                        <a:t>including</a:t>
                      </a:r>
                      <a:r>
                        <a:rPr sz="1100" b="1" spc="114" dirty="0">
                          <a:latin typeface="Cambria"/>
                          <a:cs typeface="Cambria"/>
                        </a:rPr>
                        <a:t> </a:t>
                      </a:r>
                      <a:r>
                        <a:rPr sz="1100" b="1" spc="55" dirty="0">
                          <a:latin typeface="Cambria"/>
                          <a:cs typeface="Cambria"/>
                        </a:rPr>
                        <a:t>current</a:t>
                      </a:r>
                      <a:r>
                        <a:rPr sz="1100" b="1" spc="110" dirty="0">
                          <a:latin typeface="Cambria"/>
                          <a:cs typeface="Cambria"/>
                        </a:rPr>
                        <a:t> </a:t>
                      </a:r>
                      <a:r>
                        <a:rPr sz="1100" b="1" spc="45" dirty="0">
                          <a:latin typeface="Cambria"/>
                          <a:cs typeface="Cambria"/>
                        </a:rPr>
                        <a:t>year</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38200">
                <a:tc>
                  <a:txBody>
                    <a:bodyPr/>
                    <a:lstStyle/>
                    <a:p>
                      <a:pPr marL="635" algn="ctr">
                        <a:lnSpc>
                          <a:spcPts val="1275"/>
                        </a:lnSpc>
                      </a:pPr>
                      <a:r>
                        <a:rPr sz="1100" b="1" dirty="0">
                          <a:latin typeface="Cambria"/>
                          <a:cs typeface="Cambria"/>
                        </a:rPr>
                        <a:t>3</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marR="59055" algn="just">
                        <a:lnSpc>
                          <a:spcPts val="1320"/>
                        </a:lnSpc>
                      </a:pPr>
                      <a:r>
                        <a:rPr sz="1100" b="1" spc="50" dirty="0">
                          <a:latin typeface="Cambria"/>
                          <a:cs typeface="Cambria"/>
                        </a:rPr>
                        <a:t>Whether</a:t>
                      </a:r>
                      <a:r>
                        <a:rPr sz="1100" b="1" spc="55" dirty="0">
                          <a:latin typeface="Cambria"/>
                          <a:cs typeface="Cambria"/>
                        </a:rPr>
                        <a:t> </a:t>
                      </a:r>
                      <a:r>
                        <a:rPr sz="1100" b="1" spc="65" dirty="0">
                          <a:latin typeface="Cambria"/>
                          <a:cs typeface="Cambria"/>
                        </a:rPr>
                        <a:t>admissions</a:t>
                      </a:r>
                      <a:r>
                        <a:rPr sz="1100" b="1" spc="70" dirty="0">
                          <a:latin typeface="Cambria"/>
                          <a:cs typeface="Cambria"/>
                        </a:rPr>
                        <a:t> </a:t>
                      </a:r>
                      <a:r>
                        <a:rPr sz="1100" b="1" spc="65" dirty="0">
                          <a:latin typeface="Cambria"/>
                          <a:cs typeface="Cambria"/>
                        </a:rPr>
                        <a:t>in</a:t>
                      </a:r>
                      <a:r>
                        <a:rPr sz="1100" b="1" spc="70" dirty="0">
                          <a:latin typeface="Cambria"/>
                          <a:cs typeface="Cambria"/>
                        </a:rPr>
                        <a:t> </a:t>
                      </a:r>
                      <a:r>
                        <a:rPr sz="1100" b="1" spc="80" dirty="0">
                          <a:latin typeface="Cambria"/>
                          <a:cs typeface="Cambria"/>
                        </a:rPr>
                        <a:t>the</a:t>
                      </a:r>
                      <a:r>
                        <a:rPr sz="1100" b="1" spc="405" dirty="0">
                          <a:latin typeface="Cambria"/>
                          <a:cs typeface="Cambria"/>
                        </a:rPr>
                        <a:t> </a:t>
                      </a:r>
                      <a:r>
                        <a:rPr sz="1100" b="1" spc="45" dirty="0">
                          <a:latin typeface="Cambria"/>
                          <a:cs typeface="Cambria"/>
                        </a:rPr>
                        <a:t>undergraduate </a:t>
                      </a:r>
                      <a:r>
                        <a:rPr sz="1100" b="1" spc="50" dirty="0">
                          <a:latin typeface="Cambria"/>
                          <a:cs typeface="Cambria"/>
                        </a:rPr>
                        <a:t> </a:t>
                      </a:r>
                      <a:r>
                        <a:rPr sz="1100" b="1" spc="45" dirty="0">
                          <a:latin typeface="Cambria"/>
                          <a:cs typeface="Cambria"/>
                        </a:rPr>
                        <a:t>programs</a:t>
                      </a:r>
                      <a:r>
                        <a:rPr sz="1100" b="1" spc="50"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a:t>
                      </a:r>
                      <a:r>
                        <a:rPr sz="1100" b="1" spc="70" dirty="0">
                          <a:latin typeface="Cambria"/>
                          <a:cs typeface="Cambria"/>
                        </a:rPr>
                        <a:t>has</a:t>
                      </a:r>
                      <a:r>
                        <a:rPr sz="1100" b="1" spc="75" dirty="0">
                          <a:latin typeface="Cambria"/>
                          <a:cs typeface="Cambria"/>
                        </a:rPr>
                        <a:t> </a:t>
                      </a:r>
                      <a:r>
                        <a:rPr sz="1100" b="1" spc="45" dirty="0">
                          <a:latin typeface="Cambria"/>
                          <a:cs typeface="Cambria"/>
                        </a:rPr>
                        <a:t>been</a:t>
                      </a:r>
                      <a:r>
                        <a:rPr sz="1100" b="1" spc="50" dirty="0">
                          <a:latin typeface="Cambria"/>
                          <a:cs typeface="Cambria"/>
                        </a:rPr>
                        <a:t> </a:t>
                      </a:r>
                      <a:r>
                        <a:rPr sz="1100" b="1" spc="55" dirty="0">
                          <a:latin typeface="Cambria"/>
                          <a:cs typeface="Cambria"/>
                        </a:rPr>
                        <a:t>more </a:t>
                      </a:r>
                      <a:r>
                        <a:rPr sz="1100" b="1" spc="60" dirty="0">
                          <a:latin typeface="Cambria"/>
                          <a:cs typeface="Cambria"/>
                        </a:rPr>
                        <a:t> </a:t>
                      </a:r>
                      <a:r>
                        <a:rPr sz="1100" b="1" spc="80" dirty="0">
                          <a:latin typeface="Cambria"/>
                          <a:cs typeface="Cambria"/>
                        </a:rPr>
                        <a:t>than </a:t>
                      </a:r>
                      <a:r>
                        <a:rPr sz="1100" b="1" spc="25" dirty="0">
                          <a:latin typeface="Cambria"/>
                          <a:cs typeface="Cambria"/>
                        </a:rPr>
                        <a:t>or</a:t>
                      </a:r>
                      <a:r>
                        <a:rPr sz="1100" b="1" spc="30" dirty="0">
                          <a:latin typeface="Cambria"/>
                          <a:cs typeface="Cambria"/>
                        </a:rPr>
                        <a:t> </a:t>
                      </a:r>
                      <a:r>
                        <a:rPr sz="1100" b="1" spc="45" dirty="0">
                          <a:latin typeface="Cambria"/>
                          <a:cs typeface="Cambria"/>
                        </a:rPr>
                        <a:t>equal</a:t>
                      </a:r>
                      <a:r>
                        <a:rPr sz="1100" b="1" spc="50" dirty="0">
                          <a:latin typeface="Cambria"/>
                          <a:cs typeface="Cambria"/>
                        </a:rPr>
                        <a:t> </a:t>
                      </a:r>
                      <a:r>
                        <a:rPr sz="1100" b="1" spc="80" dirty="0">
                          <a:latin typeface="Cambria"/>
                          <a:cs typeface="Cambria"/>
                        </a:rPr>
                        <a:t>to </a:t>
                      </a:r>
                      <a:r>
                        <a:rPr sz="1100" b="1" u="heavy" spc="35" dirty="0">
                          <a:solidFill>
                            <a:srgbClr val="00AFEF"/>
                          </a:solidFill>
                          <a:uFill>
                            <a:solidFill>
                              <a:srgbClr val="00AFEF"/>
                            </a:solidFill>
                          </a:uFill>
                          <a:latin typeface="Cambria"/>
                          <a:cs typeface="Cambria"/>
                        </a:rPr>
                        <a:t>60%</a:t>
                      </a:r>
                      <a:r>
                        <a:rPr sz="1100" b="1" u="heavy" spc="40" dirty="0">
                          <a:solidFill>
                            <a:srgbClr val="00AFEF"/>
                          </a:solidFill>
                          <a:uFill>
                            <a:solidFill>
                              <a:srgbClr val="00AFEF"/>
                            </a:solidFill>
                          </a:uFill>
                          <a:latin typeface="Cambria"/>
                          <a:cs typeface="Cambria"/>
                        </a:rPr>
                        <a:t> </a:t>
                      </a:r>
                      <a:r>
                        <a:rPr sz="1100" b="1" u="heavy" spc="50" dirty="0">
                          <a:solidFill>
                            <a:srgbClr val="00AFEF"/>
                          </a:solidFill>
                          <a:uFill>
                            <a:solidFill>
                              <a:srgbClr val="00AFEF"/>
                            </a:solidFill>
                          </a:uFill>
                          <a:latin typeface="Cambria"/>
                          <a:cs typeface="Cambria"/>
                        </a:rPr>
                        <a:t>(including</a:t>
                      </a:r>
                      <a:r>
                        <a:rPr sz="1100" b="1" u="heavy" spc="55" dirty="0">
                          <a:solidFill>
                            <a:srgbClr val="00AFEF"/>
                          </a:solidFill>
                          <a:uFill>
                            <a:solidFill>
                              <a:srgbClr val="00AFEF"/>
                            </a:solidFill>
                          </a:uFill>
                          <a:latin typeface="Cambria"/>
                          <a:cs typeface="Cambria"/>
                        </a:rPr>
                        <a:t> </a:t>
                      </a:r>
                      <a:r>
                        <a:rPr sz="1100" b="1" u="heavy" spc="40" dirty="0">
                          <a:solidFill>
                            <a:srgbClr val="00AFEF"/>
                          </a:solidFill>
                          <a:uFill>
                            <a:solidFill>
                              <a:srgbClr val="00AFEF"/>
                            </a:solidFill>
                          </a:uFill>
                          <a:latin typeface="Cambria"/>
                          <a:cs typeface="Cambria"/>
                        </a:rPr>
                        <a:t>lateral</a:t>
                      </a:r>
                      <a:r>
                        <a:rPr sz="1100" b="1" u="heavy" spc="45" dirty="0">
                          <a:solidFill>
                            <a:srgbClr val="00AFEF"/>
                          </a:solidFill>
                          <a:uFill>
                            <a:solidFill>
                              <a:srgbClr val="00AFEF"/>
                            </a:solidFill>
                          </a:uFill>
                          <a:latin typeface="Cambria"/>
                          <a:cs typeface="Cambria"/>
                        </a:rPr>
                        <a:t> </a:t>
                      </a:r>
                      <a:r>
                        <a:rPr sz="1100" b="1" u="heavy" spc="35" dirty="0">
                          <a:solidFill>
                            <a:srgbClr val="00AFEF"/>
                          </a:solidFill>
                          <a:uFill>
                            <a:solidFill>
                              <a:srgbClr val="00AFEF"/>
                            </a:solidFill>
                          </a:uFill>
                          <a:latin typeface="Cambria"/>
                          <a:cs typeface="Cambria"/>
                        </a:rPr>
                        <a:t>entry) </a:t>
                      </a:r>
                      <a:r>
                        <a:rPr sz="1100" b="1" spc="40" dirty="0">
                          <a:solidFill>
                            <a:srgbClr val="00AFEF"/>
                          </a:solidFill>
                          <a:latin typeface="Cambria"/>
                          <a:cs typeface="Cambria"/>
                        </a:rPr>
                        <a:t> </a:t>
                      </a:r>
                      <a:r>
                        <a:rPr sz="1100" b="1" u="heavy" spc="45" dirty="0">
                          <a:solidFill>
                            <a:srgbClr val="00AFEF"/>
                          </a:solidFill>
                          <a:uFill>
                            <a:solidFill>
                              <a:srgbClr val="00AFEF"/>
                            </a:solidFill>
                          </a:uFill>
                          <a:latin typeface="Cambria"/>
                          <a:cs typeface="Cambria"/>
                        </a:rPr>
                        <a:t>average</a:t>
                      </a:r>
                      <a:r>
                        <a:rPr sz="1100" b="1" u="heavy" spc="130" dirty="0">
                          <a:solidFill>
                            <a:srgbClr val="00AFEF"/>
                          </a:solidFill>
                          <a:uFill>
                            <a:solidFill>
                              <a:srgbClr val="00AFEF"/>
                            </a:solidFill>
                          </a:uFill>
                          <a:latin typeface="Cambria"/>
                          <a:cs typeface="Cambria"/>
                        </a:rPr>
                        <a:t> </a:t>
                      </a:r>
                      <a:r>
                        <a:rPr sz="1100" b="1" u="heavy" spc="55" dirty="0">
                          <a:solidFill>
                            <a:srgbClr val="00AFEF"/>
                          </a:solidFill>
                          <a:uFill>
                            <a:solidFill>
                              <a:srgbClr val="00AFEF"/>
                            </a:solidFill>
                          </a:uFill>
                          <a:latin typeface="Cambria"/>
                          <a:cs typeface="Cambria"/>
                        </a:rPr>
                        <a:t>of</a:t>
                      </a:r>
                      <a:r>
                        <a:rPr sz="1100" b="1" u="heavy" spc="130" dirty="0">
                          <a:solidFill>
                            <a:srgbClr val="00AFEF"/>
                          </a:solidFill>
                          <a:uFill>
                            <a:solidFill>
                              <a:srgbClr val="00AFEF"/>
                            </a:solidFill>
                          </a:uFill>
                          <a:latin typeface="Cambria"/>
                          <a:cs typeface="Cambria"/>
                        </a:rPr>
                        <a:t> </a:t>
                      </a:r>
                      <a:r>
                        <a:rPr sz="1100" b="1" u="heavy" spc="80" dirty="0">
                          <a:solidFill>
                            <a:srgbClr val="00AFEF"/>
                          </a:solidFill>
                          <a:uFill>
                            <a:solidFill>
                              <a:srgbClr val="00AFEF"/>
                            </a:solidFill>
                          </a:uFill>
                          <a:latin typeface="Cambria"/>
                          <a:cs typeface="Cambria"/>
                        </a:rPr>
                        <a:t>the</a:t>
                      </a:r>
                      <a:r>
                        <a:rPr sz="1100" b="1" u="heavy" spc="110" dirty="0">
                          <a:solidFill>
                            <a:srgbClr val="00AFEF"/>
                          </a:solidFill>
                          <a:uFill>
                            <a:solidFill>
                              <a:srgbClr val="00AFEF"/>
                            </a:solidFill>
                          </a:uFill>
                          <a:latin typeface="Cambria"/>
                          <a:cs typeface="Cambria"/>
                        </a:rPr>
                        <a:t> CAYm1,</a:t>
                      </a:r>
                      <a:r>
                        <a:rPr sz="1100" b="1" u="heavy" spc="120" dirty="0">
                          <a:solidFill>
                            <a:srgbClr val="00AFEF"/>
                          </a:solidFill>
                          <a:uFill>
                            <a:solidFill>
                              <a:srgbClr val="00AFEF"/>
                            </a:solidFill>
                          </a:uFill>
                          <a:latin typeface="Cambria"/>
                          <a:cs typeface="Cambria"/>
                        </a:rPr>
                        <a:t> </a:t>
                      </a:r>
                      <a:r>
                        <a:rPr sz="1100" b="1" u="heavy" spc="110" dirty="0">
                          <a:solidFill>
                            <a:srgbClr val="00AFEF"/>
                          </a:solidFill>
                          <a:uFill>
                            <a:solidFill>
                              <a:srgbClr val="00AFEF"/>
                            </a:solidFill>
                          </a:uFill>
                          <a:latin typeface="Cambria"/>
                          <a:cs typeface="Cambria"/>
                        </a:rPr>
                        <a:t>CAYm2</a:t>
                      </a:r>
                      <a:r>
                        <a:rPr sz="1100" b="1" u="heavy" spc="114" dirty="0">
                          <a:solidFill>
                            <a:srgbClr val="00AFEF"/>
                          </a:solidFill>
                          <a:uFill>
                            <a:solidFill>
                              <a:srgbClr val="00AFEF"/>
                            </a:solidFill>
                          </a:uFill>
                          <a:latin typeface="Cambria"/>
                          <a:cs typeface="Cambria"/>
                        </a:rPr>
                        <a:t> </a:t>
                      </a:r>
                      <a:r>
                        <a:rPr sz="1100" b="1" u="heavy" spc="55" dirty="0">
                          <a:solidFill>
                            <a:srgbClr val="00AFEF"/>
                          </a:solidFill>
                          <a:uFill>
                            <a:solidFill>
                              <a:srgbClr val="00AFEF"/>
                            </a:solidFill>
                          </a:uFill>
                          <a:latin typeface="Cambria"/>
                          <a:cs typeface="Cambria"/>
                        </a:rPr>
                        <a:t>and</a:t>
                      </a:r>
                      <a:r>
                        <a:rPr sz="1100" b="1" u="heavy" spc="120" dirty="0">
                          <a:solidFill>
                            <a:srgbClr val="00AFEF"/>
                          </a:solidFill>
                          <a:uFill>
                            <a:solidFill>
                              <a:srgbClr val="00AFEF"/>
                            </a:solidFill>
                          </a:uFill>
                          <a:latin typeface="Cambria"/>
                          <a:cs typeface="Cambria"/>
                        </a:rPr>
                        <a:t> </a:t>
                      </a:r>
                      <a:r>
                        <a:rPr sz="1100" b="1" u="heavy" spc="110" dirty="0">
                          <a:solidFill>
                            <a:srgbClr val="00AFEF"/>
                          </a:solidFill>
                          <a:uFill>
                            <a:solidFill>
                              <a:srgbClr val="00AFEF"/>
                            </a:solidFill>
                          </a:uFill>
                          <a:latin typeface="Cambria"/>
                          <a:cs typeface="Cambria"/>
                        </a:rPr>
                        <a:t>CAYm3.</a:t>
                      </a:r>
                      <a:endParaRPr sz="1100" dirty="0">
                        <a:latin typeface="Cambria"/>
                        <a:cs typeface="Cambria"/>
                      </a:endParaRPr>
                    </a:p>
                    <a:p>
                      <a:pPr marL="68580">
                        <a:lnSpc>
                          <a:spcPts val="1220"/>
                        </a:lnSpc>
                      </a:pPr>
                      <a:r>
                        <a:rPr sz="1100" b="1" dirty="0">
                          <a:solidFill>
                            <a:srgbClr val="00AFEF"/>
                          </a:solidFill>
                          <a:latin typeface="Cambria"/>
                          <a:cs typeface="Cambria"/>
                        </a:rPr>
                        <a:t>.</a:t>
                      </a:r>
                      <a:endParaRPr sz="11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AFEF"/>
                      </a:solidFill>
                      <a:prstDash val="solid"/>
                    </a:lnB>
                  </a:tcPr>
                </a:tc>
                <a:tc>
                  <a:txBody>
                    <a:bodyPr/>
                    <a:lstStyle/>
                    <a:p>
                      <a:pPr algn="ctr">
                        <a:lnSpc>
                          <a:spcPts val="1275"/>
                        </a:lnSpc>
                      </a:pPr>
                      <a:r>
                        <a:rPr sz="1100" b="1" spc="-40" dirty="0">
                          <a:latin typeface="Cambria"/>
                          <a:cs typeface="Cambria"/>
                        </a:rPr>
                        <a:t>%</a:t>
                      </a:r>
                      <a:r>
                        <a:rPr sz="1100" b="1" spc="100" dirty="0">
                          <a:latin typeface="Cambria"/>
                          <a:cs typeface="Cambria"/>
                        </a:rPr>
                        <a:t> </a:t>
                      </a:r>
                      <a:r>
                        <a:rPr sz="1100" b="1" spc="65" dirty="0">
                          <a:latin typeface="Cambria"/>
                          <a:cs typeface="Cambria"/>
                        </a:rPr>
                        <a:t>Admission</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41832">
                <a:tc>
                  <a:txBody>
                    <a:bodyPr/>
                    <a:lstStyle/>
                    <a:p>
                      <a:pPr algn="ctr">
                        <a:lnSpc>
                          <a:spcPts val="1275"/>
                        </a:lnSpc>
                      </a:pPr>
                      <a:r>
                        <a:rPr sz="1100" b="1" dirty="0">
                          <a:latin typeface="Cambria"/>
                          <a:cs typeface="Cambria"/>
                        </a:rPr>
                        <a:t>4</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0" marR="28575" indent="-635" algn="just">
                        <a:lnSpc>
                          <a:spcPts val="1320"/>
                        </a:lnSpc>
                      </a:pPr>
                      <a:r>
                        <a:rPr sz="1100" b="1" spc="50" dirty="0">
                          <a:latin typeface="Cambria"/>
                          <a:cs typeface="Cambria"/>
                        </a:rPr>
                        <a:t>Whether </a:t>
                      </a:r>
                      <a:r>
                        <a:rPr sz="1100" b="1" spc="75" dirty="0">
                          <a:latin typeface="Cambria"/>
                          <a:cs typeface="Cambria"/>
                        </a:rPr>
                        <a:t>faculty </a:t>
                      </a:r>
                      <a:r>
                        <a:rPr sz="1100" b="1" spc="70" dirty="0">
                          <a:latin typeface="Cambria"/>
                          <a:cs typeface="Cambria"/>
                        </a:rPr>
                        <a:t>student </a:t>
                      </a:r>
                      <a:r>
                        <a:rPr sz="1100" b="1" spc="45" dirty="0">
                          <a:latin typeface="Cambria"/>
                          <a:cs typeface="Cambria"/>
                        </a:rPr>
                        <a:t>ratio </a:t>
                      </a:r>
                      <a:r>
                        <a:rPr sz="1100" b="1" spc="65" dirty="0">
                          <a:latin typeface="Cambria"/>
                          <a:cs typeface="Cambria"/>
                        </a:rPr>
                        <a:t>in </a:t>
                      </a:r>
                      <a:r>
                        <a:rPr sz="1100" b="1" spc="80" dirty="0">
                          <a:latin typeface="Cambria"/>
                          <a:cs typeface="Cambria"/>
                        </a:rPr>
                        <a:t>the </a:t>
                      </a:r>
                      <a:r>
                        <a:rPr sz="1100" b="1" spc="60" dirty="0">
                          <a:latin typeface="Cambria"/>
                          <a:cs typeface="Cambria"/>
                        </a:rPr>
                        <a:t>department </a:t>
                      </a:r>
                      <a:r>
                        <a:rPr sz="1100" b="1" spc="65" dirty="0">
                          <a:latin typeface="Cambria"/>
                          <a:cs typeface="Cambria"/>
                        </a:rPr>
                        <a:t> </a:t>
                      </a:r>
                      <a:r>
                        <a:rPr sz="1100" b="1" spc="45" dirty="0">
                          <a:latin typeface="Cambria"/>
                          <a:cs typeface="Cambria"/>
                        </a:rPr>
                        <a:t>under</a:t>
                      </a:r>
                      <a:r>
                        <a:rPr sz="1100" b="1" spc="50" dirty="0">
                          <a:latin typeface="Cambria"/>
                          <a:cs typeface="Cambria"/>
                        </a:rPr>
                        <a:t> </a:t>
                      </a:r>
                      <a:r>
                        <a:rPr sz="1100" b="1" spc="60" dirty="0">
                          <a:latin typeface="Cambria"/>
                          <a:cs typeface="Cambria"/>
                        </a:rPr>
                        <a:t>consideration</a:t>
                      </a:r>
                      <a:r>
                        <a:rPr sz="1100" b="1" spc="65" dirty="0">
                          <a:latin typeface="Cambria"/>
                          <a:cs typeface="Cambria"/>
                        </a:rPr>
                        <a:t> </a:t>
                      </a:r>
                      <a:r>
                        <a:rPr sz="1100" b="1" spc="60" dirty="0">
                          <a:latin typeface="Cambria"/>
                          <a:cs typeface="Cambria"/>
                        </a:rPr>
                        <a:t>is</a:t>
                      </a:r>
                      <a:r>
                        <a:rPr sz="1100" b="1" spc="65" dirty="0">
                          <a:latin typeface="Cambria"/>
                          <a:cs typeface="Cambria"/>
                        </a:rPr>
                        <a:t> </a:t>
                      </a:r>
                      <a:r>
                        <a:rPr sz="1100" b="1" spc="50" dirty="0">
                          <a:latin typeface="Cambria"/>
                          <a:cs typeface="Cambria"/>
                        </a:rPr>
                        <a:t>better</a:t>
                      </a:r>
                      <a:r>
                        <a:rPr sz="1100" b="1" spc="55" dirty="0">
                          <a:latin typeface="Cambria"/>
                          <a:cs typeface="Cambria"/>
                        </a:rPr>
                        <a:t> </a:t>
                      </a:r>
                      <a:r>
                        <a:rPr sz="1100" b="1" spc="75" dirty="0">
                          <a:latin typeface="Cambria"/>
                          <a:cs typeface="Cambria"/>
                        </a:rPr>
                        <a:t>than</a:t>
                      </a:r>
                      <a:r>
                        <a:rPr sz="1100" b="1" spc="80" dirty="0">
                          <a:latin typeface="Cambria"/>
                          <a:cs typeface="Cambria"/>
                        </a:rPr>
                        <a:t> </a:t>
                      </a:r>
                      <a:r>
                        <a:rPr sz="1100" b="1" spc="25" dirty="0">
                          <a:latin typeface="Cambria"/>
                          <a:cs typeface="Cambria"/>
                        </a:rPr>
                        <a:t>or</a:t>
                      </a:r>
                      <a:r>
                        <a:rPr sz="1100" b="1" spc="30" dirty="0">
                          <a:latin typeface="Cambria"/>
                          <a:cs typeface="Cambria"/>
                        </a:rPr>
                        <a:t> </a:t>
                      </a:r>
                      <a:r>
                        <a:rPr sz="1100" b="1" spc="40" dirty="0">
                          <a:latin typeface="Cambria"/>
                          <a:cs typeface="Cambria"/>
                        </a:rPr>
                        <a:t>equal</a:t>
                      </a:r>
                      <a:r>
                        <a:rPr sz="1100" b="1" spc="45" dirty="0">
                          <a:latin typeface="Cambria"/>
                          <a:cs typeface="Cambria"/>
                        </a:rPr>
                        <a:t> </a:t>
                      </a:r>
                      <a:r>
                        <a:rPr sz="1100" b="1" spc="80" dirty="0">
                          <a:latin typeface="Cambria"/>
                          <a:cs typeface="Cambria"/>
                        </a:rPr>
                        <a:t>to </a:t>
                      </a:r>
                      <a:r>
                        <a:rPr sz="1100" b="1" spc="-229" dirty="0">
                          <a:latin typeface="Cambria"/>
                          <a:cs typeface="Cambria"/>
                        </a:rPr>
                        <a:t> </a:t>
                      </a:r>
                      <a:r>
                        <a:rPr sz="1100" b="1" spc="70" dirty="0">
                          <a:latin typeface="Cambria"/>
                          <a:cs typeface="Cambria"/>
                        </a:rPr>
                        <a:t>1:25</a:t>
                      </a:r>
                      <a:r>
                        <a:rPr sz="1100" b="1" spc="110" dirty="0">
                          <a:latin typeface="Cambria"/>
                          <a:cs typeface="Cambria"/>
                        </a:rPr>
                        <a:t> </a:t>
                      </a:r>
                      <a:r>
                        <a:rPr sz="1100" b="1" spc="45" dirty="0">
                          <a:latin typeface="Cambria"/>
                          <a:cs typeface="Cambria"/>
                        </a:rPr>
                        <a:t>averaged</a:t>
                      </a:r>
                      <a:r>
                        <a:rPr sz="1100" b="1" spc="114" dirty="0">
                          <a:latin typeface="Cambria"/>
                          <a:cs typeface="Cambria"/>
                        </a:rPr>
                        <a:t> </a:t>
                      </a:r>
                      <a:r>
                        <a:rPr sz="1100" b="1" spc="40" dirty="0">
                          <a:latin typeface="Cambria"/>
                          <a:cs typeface="Cambria"/>
                        </a:rPr>
                        <a:t>over</a:t>
                      </a:r>
                      <a:r>
                        <a:rPr sz="1100" b="1" spc="114" dirty="0">
                          <a:latin typeface="Cambria"/>
                          <a:cs typeface="Cambria"/>
                        </a:rPr>
                        <a:t> CAY,</a:t>
                      </a:r>
                      <a:r>
                        <a:rPr sz="1100" b="1" spc="140" dirty="0">
                          <a:latin typeface="Cambria"/>
                          <a:cs typeface="Cambria"/>
                        </a:rPr>
                        <a:t> </a:t>
                      </a:r>
                      <a:r>
                        <a:rPr sz="1100" b="1" spc="110" dirty="0">
                          <a:latin typeface="Cambria"/>
                          <a:cs typeface="Cambria"/>
                        </a:rPr>
                        <a:t>CAYm1</a:t>
                      </a:r>
                      <a:r>
                        <a:rPr sz="1100" b="1" spc="114" dirty="0">
                          <a:latin typeface="Cambria"/>
                          <a:cs typeface="Cambria"/>
                        </a:rPr>
                        <a:t> </a:t>
                      </a:r>
                      <a:r>
                        <a:rPr sz="1100" b="1" spc="55" dirty="0">
                          <a:latin typeface="Cambria"/>
                          <a:cs typeface="Cambria"/>
                        </a:rPr>
                        <a:t>and</a:t>
                      </a:r>
                      <a:r>
                        <a:rPr sz="1100" b="1" spc="114" dirty="0">
                          <a:latin typeface="Cambria"/>
                          <a:cs typeface="Cambria"/>
                        </a:rPr>
                        <a:t> </a:t>
                      </a:r>
                      <a:r>
                        <a:rPr sz="1100" b="1" spc="110" dirty="0">
                          <a:latin typeface="Cambria"/>
                          <a:cs typeface="Cambria"/>
                        </a:rPr>
                        <a:t>CAYm2</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28575">
                      <a:solidFill>
                        <a:srgbClr val="00AFEF"/>
                      </a:solidFill>
                      <a:prstDash val="solid"/>
                    </a:lnT>
                    <a:lnB w="12700">
                      <a:solidFill>
                        <a:srgbClr val="000000"/>
                      </a:solidFill>
                      <a:prstDash val="solid"/>
                    </a:lnB>
                  </a:tcPr>
                </a:tc>
                <a:tc>
                  <a:txBody>
                    <a:bodyPr/>
                    <a:lstStyle/>
                    <a:p>
                      <a:pPr algn="ctr">
                        <a:lnSpc>
                          <a:spcPts val="1275"/>
                        </a:lnSpc>
                      </a:pPr>
                      <a:r>
                        <a:rPr sz="1100" b="1" spc="145" dirty="0">
                          <a:latin typeface="Cambria"/>
                          <a:cs typeface="Cambria"/>
                        </a:rPr>
                        <a:t>SFR</a:t>
                      </a:r>
                      <a:endParaRPr sz="11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2550648" y="378624"/>
            <a:ext cx="5087620" cy="752129"/>
          </a:xfrm>
          <a:prstGeom prst="rect">
            <a:avLst/>
          </a:prstGeom>
        </p:spPr>
        <p:txBody>
          <a:bodyPr vert="horz" wrap="square" lIns="0" tIns="13335" rIns="0" bIns="0" rtlCol="0">
            <a:spAutoFit/>
          </a:bodyPr>
          <a:lstStyle/>
          <a:p>
            <a:pPr marL="12700">
              <a:lnSpc>
                <a:spcPct val="100000"/>
              </a:lnSpc>
              <a:spcBef>
                <a:spcPts val="105"/>
              </a:spcBef>
            </a:pPr>
            <a:r>
              <a:rPr sz="2400" b="1" u="heavy" spc="85" dirty="0">
                <a:solidFill>
                  <a:srgbClr val="4B390D"/>
                </a:solidFill>
                <a:uFill>
                  <a:solidFill>
                    <a:srgbClr val="000000"/>
                  </a:solidFill>
                </a:uFill>
                <a:latin typeface="Cambria"/>
                <a:cs typeface="Cambria"/>
              </a:rPr>
              <a:t>Pre-Qualifiers</a:t>
            </a:r>
            <a:r>
              <a:rPr sz="2400" b="1" u="heavy" spc="240" dirty="0">
                <a:solidFill>
                  <a:srgbClr val="4B390D"/>
                </a:solidFill>
                <a:uFill>
                  <a:solidFill>
                    <a:srgbClr val="000000"/>
                  </a:solidFill>
                </a:uFill>
                <a:latin typeface="Cambria"/>
                <a:cs typeface="Cambria"/>
              </a:rPr>
              <a:t> </a:t>
            </a:r>
            <a:r>
              <a:rPr sz="2400" b="1" u="heavy" spc="100" dirty="0">
                <a:solidFill>
                  <a:srgbClr val="4B390D"/>
                </a:solidFill>
                <a:uFill>
                  <a:solidFill>
                    <a:srgbClr val="000000"/>
                  </a:solidFill>
                </a:uFill>
                <a:latin typeface="Cambria"/>
                <a:cs typeface="Cambria"/>
              </a:rPr>
              <a:t>(TIER-I</a:t>
            </a:r>
            <a:r>
              <a:rPr sz="2400" b="1" u="heavy" spc="240" dirty="0">
                <a:solidFill>
                  <a:srgbClr val="4B390D"/>
                </a:solidFill>
                <a:uFill>
                  <a:solidFill>
                    <a:srgbClr val="000000"/>
                  </a:solidFill>
                </a:uFill>
                <a:latin typeface="Cambria"/>
                <a:cs typeface="Cambria"/>
              </a:rPr>
              <a:t> </a:t>
            </a:r>
            <a:r>
              <a:rPr sz="2400" b="1" u="heavy" spc="195" dirty="0">
                <a:solidFill>
                  <a:srgbClr val="4B390D"/>
                </a:solidFill>
                <a:uFill>
                  <a:solidFill>
                    <a:srgbClr val="000000"/>
                  </a:solidFill>
                </a:uFill>
                <a:latin typeface="Cambria"/>
                <a:cs typeface="Cambria"/>
              </a:rPr>
              <a:t>UG</a:t>
            </a:r>
            <a:r>
              <a:rPr sz="2400" b="1" u="heavy" spc="220" dirty="0">
                <a:solidFill>
                  <a:srgbClr val="4B390D"/>
                </a:solidFill>
                <a:uFill>
                  <a:solidFill>
                    <a:srgbClr val="000000"/>
                  </a:solidFill>
                </a:uFill>
                <a:latin typeface="Cambria"/>
                <a:cs typeface="Cambria"/>
              </a:rPr>
              <a:t> </a:t>
            </a:r>
            <a:r>
              <a:rPr sz="2400" b="1" u="heavy" spc="95" dirty="0">
                <a:solidFill>
                  <a:srgbClr val="4B390D"/>
                </a:solidFill>
                <a:uFill>
                  <a:solidFill>
                    <a:srgbClr val="000000"/>
                  </a:solidFill>
                </a:uFill>
                <a:latin typeface="Cambria"/>
                <a:cs typeface="Cambria"/>
              </a:rPr>
              <a:t>Engineering)</a:t>
            </a:r>
            <a:endParaRPr sz="2400" b="1" dirty="0">
              <a:solidFill>
                <a:srgbClr val="4B390D"/>
              </a:solidFill>
              <a:latin typeface="Cambria"/>
              <a:cs typeface="Cambria"/>
            </a:endParaRPr>
          </a:p>
        </p:txBody>
      </p:sp>
      <p:pic>
        <p:nvPicPr>
          <p:cNvPr id="4" name="object 4"/>
          <p:cNvPicPr/>
          <p:nvPr/>
        </p:nvPicPr>
        <p:blipFill>
          <a:blip r:embed="rId2" cstate="print"/>
          <a:stretch>
            <a:fillRect/>
          </a:stretch>
        </p:blipFill>
        <p:spPr>
          <a:xfrm>
            <a:off x="38066" y="91350"/>
            <a:ext cx="690371" cy="5745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7300" y="586231"/>
            <a:ext cx="6248400" cy="635000"/>
          </a:xfrm>
          <a:prstGeom prst="rect">
            <a:avLst/>
          </a:prstGeom>
        </p:spPr>
        <p:txBody>
          <a:bodyPr vert="horz" wrap="square" lIns="0" tIns="12065" rIns="0" bIns="0" rtlCol="0">
            <a:spAutoFit/>
          </a:bodyPr>
          <a:lstStyle/>
          <a:p>
            <a:pPr marL="12700">
              <a:lnSpc>
                <a:spcPct val="100000"/>
              </a:lnSpc>
              <a:spcBef>
                <a:spcPts val="95"/>
              </a:spcBef>
            </a:pPr>
            <a:r>
              <a:rPr lang="en-US" sz="4000" b="1" u="heavy" spc="250" dirty="0">
                <a:solidFill>
                  <a:srgbClr val="4B390D"/>
                </a:solidFill>
                <a:uFill>
                  <a:solidFill>
                    <a:srgbClr val="000000"/>
                  </a:solidFill>
                </a:uFill>
                <a:latin typeface="Cambria"/>
                <a:cs typeface="Cambria"/>
              </a:rPr>
              <a:t>ACCREDITATION</a:t>
            </a:r>
            <a:endParaRPr sz="4000" b="1" dirty="0">
              <a:solidFill>
                <a:srgbClr val="4B390D"/>
              </a:solidFill>
              <a:latin typeface="Cambria"/>
              <a:cs typeface="Cambria"/>
            </a:endParaRPr>
          </a:p>
        </p:txBody>
      </p:sp>
      <p:sp>
        <p:nvSpPr>
          <p:cNvPr id="3" name="object 3"/>
          <p:cNvSpPr txBox="1"/>
          <p:nvPr/>
        </p:nvSpPr>
        <p:spPr>
          <a:xfrm>
            <a:off x="1310147" y="1908985"/>
            <a:ext cx="8073390" cy="4220210"/>
          </a:xfrm>
          <a:prstGeom prst="rect">
            <a:avLst/>
          </a:prstGeom>
        </p:spPr>
        <p:txBody>
          <a:bodyPr vert="horz" wrap="square" lIns="0" tIns="61594" rIns="0" bIns="0" rtlCol="0">
            <a:spAutoFit/>
          </a:bodyPr>
          <a:lstStyle/>
          <a:p>
            <a:pPr marL="355600" marR="5080" indent="-343535" algn="just">
              <a:lnSpc>
                <a:spcPct val="90000"/>
              </a:lnSpc>
              <a:spcBef>
                <a:spcPts val="484"/>
              </a:spcBef>
              <a:buFont typeface="Arial MT"/>
              <a:buChar char="•"/>
              <a:tabLst>
                <a:tab pos="356235" algn="l"/>
              </a:tabLst>
            </a:pPr>
            <a:r>
              <a:rPr sz="3200" spc="-15" dirty="0">
                <a:latin typeface="Calibri"/>
                <a:cs typeface="Calibri"/>
              </a:rPr>
              <a:t>Accreditation </a:t>
            </a:r>
            <a:r>
              <a:rPr sz="3200" dirty="0">
                <a:latin typeface="Calibri"/>
                <a:cs typeface="Calibri"/>
              </a:rPr>
              <a:t>is a </a:t>
            </a:r>
            <a:r>
              <a:rPr sz="3200" spc="-15" dirty="0">
                <a:latin typeface="Calibri"/>
                <a:cs typeface="Calibri"/>
              </a:rPr>
              <a:t>process </a:t>
            </a:r>
            <a:r>
              <a:rPr sz="3200" dirty="0">
                <a:latin typeface="Calibri"/>
                <a:cs typeface="Calibri"/>
              </a:rPr>
              <a:t>of quality </a:t>
            </a:r>
            <a:r>
              <a:rPr sz="3200" spc="-10" dirty="0">
                <a:latin typeface="Calibri"/>
                <a:cs typeface="Calibri"/>
              </a:rPr>
              <a:t>assurance </a:t>
            </a:r>
            <a:r>
              <a:rPr sz="3200" spc="-5" dirty="0">
                <a:latin typeface="Calibri"/>
                <a:cs typeface="Calibri"/>
              </a:rPr>
              <a:t> and </a:t>
            </a:r>
            <a:r>
              <a:rPr sz="3200" spc="-15" dirty="0">
                <a:latin typeface="Calibri"/>
                <a:cs typeface="Calibri"/>
              </a:rPr>
              <a:t>improvement, </a:t>
            </a:r>
            <a:r>
              <a:rPr sz="3200" spc="-10" dirty="0">
                <a:latin typeface="Calibri"/>
                <a:cs typeface="Calibri"/>
              </a:rPr>
              <a:t>whereby </a:t>
            </a:r>
            <a:r>
              <a:rPr sz="3200" dirty="0">
                <a:latin typeface="Calibri"/>
                <a:cs typeface="Calibri"/>
              </a:rPr>
              <a:t>a </a:t>
            </a:r>
            <a:r>
              <a:rPr sz="3200" spc="-15" dirty="0">
                <a:latin typeface="Calibri"/>
                <a:cs typeface="Calibri"/>
              </a:rPr>
              <a:t>program </a:t>
            </a:r>
            <a:r>
              <a:rPr sz="3200" dirty="0">
                <a:latin typeface="Calibri"/>
                <a:cs typeface="Calibri"/>
              </a:rPr>
              <a:t>in an </a:t>
            </a:r>
            <a:r>
              <a:rPr sz="3200" spc="5" dirty="0">
                <a:latin typeface="Calibri"/>
                <a:cs typeface="Calibri"/>
              </a:rPr>
              <a:t> </a:t>
            </a:r>
            <a:r>
              <a:rPr sz="3200" spc="-15" dirty="0">
                <a:latin typeface="Calibri"/>
                <a:cs typeface="Calibri"/>
              </a:rPr>
              <a:t>approved </a:t>
            </a:r>
            <a:r>
              <a:rPr sz="3200" spc="-5" dirty="0">
                <a:latin typeface="Calibri"/>
                <a:cs typeface="Calibri"/>
              </a:rPr>
              <a:t>Institution </a:t>
            </a:r>
            <a:r>
              <a:rPr sz="3200" spc="-20" dirty="0">
                <a:latin typeface="Calibri"/>
                <a:cs typeface="Calibri"/>
              </a:rPr>
              <a:t>is </a:t>
            </a:r>
            <a:r>
              <a:rPr sz="3200" spc="-5" dirty="0">
                <a:latin typeface="Calibri"/>
                <a:cs typeface="Calibri"/>
              </a:rPr>
              <a:t>critically </a:t>
            </a:r>
            <a:r>
              <a:rPr sz="3200" spc="-10" dirty="0">
                <a:latin typeface="Calibri"/>
                <a:cs typeface="Calibri"/>
              </a:rPr>
              <a:t>appraised </a:t>
            </a:r>
            <a:r>
              <a:rPr sz="3200" spc="-25" dirty="0">
                <a:latin typeface="Calibri"/>
                <a:cs typeface="Calibri"/>
              </a:rPr>
              <a:t>to </a:t>
            </a:r>
            <a:r>
              <a:rPr sz="3200" spc="-20" dirty="0">
                <a:latin typeface="Calibri"/>
                <a:cs typeface="Calibri"/>
              </a:rPr>
              <a:t> </a:t>
            </a:r>
            <a:r>
              <a:rPr sz="3200" spc="-10" dirty="0">
                <a:latin typeface="Calibri"/>
                <a:cs typeface="Calibri"/>
              </a:rPr>
              <a:t>verify</a:t>
            </a:r>
            <a:r>
              <a:rPr sz="3200" spc="-5" dirty="0">
                <a:latin typeface="Calibri"/>
                <a:cs typeface="Calibri"/>
              </a:rPr>
              <a:t> </a:t>
            </a:r>
            <a:r>
              <a:rPr sz="3200" dirty="0">
                <a:latin typeface="Calibri"/>
                <a:cs typeface="Calibri"/>
              </a:rPr>
              <a:t>that</a:t>
            </a:r>
            <a:r>
              <a:rPr sz="3200" spc="5" dirty="0">
                <a:latin typeface="Calibri"/>
                <a:cs typeface="Calibri"/>
              </a:rPr>
              <a:t> </a:t>
            </a:r>
            <a:r>
              <a:rPr sz="3200" dirty="0">
                <a:latin typeface="Calibri"/>
                <a:cs typeface="Calibri"/>
              </a:rPr>
              <a:t>the</a:t>
            </a:r>
            <a:r>
              <a:rPr sz="3200" spc="5" dirty="0">
                <a:latin typeface="Calibri"/>
                <a:cs typeface="Calibri"/>
              </a:rPr>
              <a:t> </a:t>
            </a:r>
            <a:r>
              <a:rPr sz="3200" spc="-20" dirty="0">
                <a:latin typeface="Calibri"/>
                <a:cs typeface="Calibri"/>
              </a:rPr>
              <a:t>program</a:t>
            </a:r>
            <a:r>
              <a:rPr sz="3200" spc="-15" dirty="0">
                <a:latin typeface="Calibri"/>
                <a:cs typeface="Calibri"/>
              </a:rPr>
              <a:t> </a:t>
            </a:r>
            <a:r>
              <a:rPr sz="3200" spc="-10" dirty="0">
                <a:latin typeface="Calibri"/>
                <a:cs typeface="Calibri"/>
              </a:rPr>
              <a:t>continues</a:t>
            </a:r>
            <a:r>
              <a:rPr sz="3200" spc="-5" dirty="0">
                <a:latin typeface="Calibri"/>
                <a:cs typeface="Calibri"/>
              </a:rPr>
              <a:t> </a:t>
            </a:r>
            <a:r>
              <a:rPr sz="3200" spc="-10" dirty="0">
                <a:latin typeface="Calibri"/>
                <a:cs typeface="Calibri"/>
              </a:rPr>
              <a:t>to</a:t>
            </a:r>
            <a:r>
              <a:rPr sz="3200" spc="-5" dirty="0">
                <a:latin typeface="Calibri"/>
                <a:cs typeface="Calibri"/>
              </a:rPr>
              <a:t> meet </a:t>
            </a:r>
            <a:r>
              <a:rPr sz="3200" dirty="0">
                <a:latin typeface="Calibri"/>
                <a:cs typeface="Calibri"/>
              </a:rPr>
              <a:t> </a:t>
            </a:r>
            <a:r>
              <a:rPr sz="3200" spc="-10" dirty="0">
                <a:latin typeface="Calibri"/>
                <a:cs typeface="Calibri"/>
              </a:rPr>
              <a:t>and/or</a:t>
            </a:r>
            <a:r>
              <a:rPr sz="3200" spc="-5" dirty="0">
                <a:latin typeface="Calibri"/>
                <a:cs typeface="Calibri"/>
              </a:rPr>
              <a:t> </a:t>
            </a:r>
            <a:r>
              <a:rPr sz="3200" spc="-25" dirty="0">
                <a:latin typeface="Calibri"/>
                <a:cs typeface="Calibri"/>
              </a:rPr>
              <a:t>exceed</a:t>
            </a:r>
            <a:r>
              <a:rPr sz="3200" spc="-20" dirty="0">
                <a:latin typeface="Calibri"/>
                <a:cs typeface="Calibri"/>
              </a:rPr>
              <a:t> </a:t>
            </a:r>
            <a:r>
              <a:rPr sz="3200" spc="-5" dirty="0">
                <a:latin typeface="Calibri"/>
                <a:cs typeface="Calibri"/>
              </a:rPr>
              <a:t>the</a:t>
            </a:r>
            <a:r>
              <a:rPr sz="3200" dirty="0">
                <a:latin typeface="Calibri"/>
                <a:cs typeface="Calibri"/>
              </a:rPr>
              <a:t> </a:t>
            </a:r>
            <a:r>
              <a:rPr sz="3200" spc="-5" dirty="0">
                <a:latin typeface="Calibri"/>
                <a:cs typeface="Calibri"/>
              </a:rPr>
              <a:t>Norms</a:t>
            </a:r>
            <a:r>
              <a:rPr sz="3200" dirty="0">
                <a:latin typeface="Calibri"/>
                <a:cs typeface="Calibri"/>
              </a:rPr>
              <a:t> </a:t>
            </a:r>
            <a:r>
              <a:rPr sz="3200" spc="5" dirty="0">
                <a:latin typeface="Calibri"/>
                <a:cs typeface="Calibri"/>
              </a:rPr>
              <a:t>and</a:t>
            </a:r>
            <a:r>
              <a:rPr sz="3200" spc="10" dirty="0">
                <a:latin typeface="Calibri"/>
                <a:cs typeface="Calibri"/>
              </a:rPr>
              <a:t> </a:t>
            </a:r>
            <a:r>
              <a:rPr sz="3200" spc="-10" dirty="0">
                <a:latin typeface="Calibri"/>
                <a:cs typeface="Calibri"/>
              </a:rPr>
              <a:t>Standards </a:t>
            </a:r>
            <a:r>
              <a:rPr sz="3200" spc="-5" dirty="0">
                <a:latin typeface="Calibri"/>
                <a:cs typeface="Calibri"/>
              </a:rPr>
              <a:t> </a:t>
            </a:r>
            <a:r>
              <a:rPr sz="3200" spc="-10" dirty="0">
                <a:latin typeface="Calibri"/>
                <a:cs typeface="Calibri"/>
              </a:rPr>
              <a:t>prescribed</a:t>
            </a:r>
            <a:r>
              <a:rPr sz="3200" spc="-5" dirty="0">
                <a:latin typeface="Calibri"/>
                <a:cs typeface="Calibri"/>
              </a:rPr>
              <a:t> </a:t>
            </a:r>
            <a:r>
              <a:rPr sz="3200" spc="-10" dirty="0">
                <a:latin typeface="Calibri"/>
                <a:cs typeface="Calibri"/>
              </a:rPr>
              <a:t>by</a:t>
            </a:r>
            <a:r>
              <a:rPr sz="3200" spc="5" dirty="0">
                <a:latin typeface="Calibri"/>
                <a:cs typeface="Calibri"/>
              </a:rPr>
              <a:t> </a:t>
            </a:r>
            <a:r>
              <a:rPr sz="3200" spc="-15" dirty="0">
                <a:latin typeface="Calibri"/>
                <a:cs typeface="Calibri"/>
              </a:rPr>
              <a:t>regulator</a:t>
            </a:r>
            <a:r>
              <a:rPr sz="3200" spc="20" dirty="0">
                <a:latin typeface="Calibri"/>
                <a:cs typeface="Calibri"/>
              </a:rPr>
              <a:t> </a:t>
            </a:r>
            <a:r>
              <a:rPr sz="3200" spc="-20" dirty="0">
                <a:latin typeface="Calibri"/>
                <a:cs typeface="Calibri"/>
              </a:rPr>
              <a:t>from</a:t>
            </a:r>
            <a:r>
              <a:rPr sz="3200" spc="15" dirty="0">
                <a:latin typeface="Calibri"/>
                <a:cs typeface="Calibri"/>
              </a:rPr>
              <a:t> </a:t>
            </a:r>
            <a:r>
              <a:rPr sz="3200" spc="-15" dirty="0">
                <a:latin typeface="Calibri"/>
                <a:cs typeface="Calibri"/>
              </a:rPr>
              <a:t>time</a:t>
            </a:r>
            <a:r>
              <a:rPr sz="3200" spc="20" dirty="0">
                <a:latin typeface="Calibri"/>
                <a:cs typeface="Calibri"/>
              </a:rPr>
              <a:t> </a:t>
            </a:r>
            <a:r>
              <a:rPr sz="3200" spc="-25" dirty="0">
                <a:latin typeface="Calibri"/>
                <a:cs typeface="Calibri"/>
              </a:rPr>
              <a:t>to</a:t>
            </a:r>
            <a:r>
              <a:rPr sz="3200" spc="25" dirty="0">
                <a:latin typeface="Calibri"/>
                <a:cs typeface="Calibri"/>
              </a:rPr>
              <a:t> </a:t>
            </a:r>
            <a:r>
              <a:rPr sz="3200" spc="-5" dirty="0">
                <a:latin typeface="Calibri"/>
                <a:cs typeface="Calibri"/>
              </a:rPr>
              <a:t>time.</a:t>
            </a:r>
            <a:endParaRPr sz="3200" dirty="0">
              <a:latin typeface="Calibri"/>
              <a:cs typeface="Calibri"/>
            </a:endParaRPr>
          </a:p>
          <a:p>
            <a:pPr>
              <a:lnSpc>
                <a:spcPct val="100000"/>
              </a:lnSpc>
              <a:spcBef>
                <a:spcPts val="35"/>
              </a:spcBef>
              <a:buFont typeface="Arial MT"/>
              <a:buChar char="•"/>
            </a:pPr>
            <a:endParaRPr sz="4100" dirty="0">
              <a:latin typeface="Calibri"/>
              <a:cs typeface="Calibri"/>
            </a:endParaRPr>
          </a:p>
          <a:p>
            <a:pPr marL="355600" marR="8890" indent="-343535" algn="just">
              <a:lnSpc>
                <a:spcPts val="3460"/>
              </a:lnSpc>
              <a:buFont typeface="Arial MT"/>
              <a:buChar char="•"/>
              <a:tabLst>
                <a:tab pos="356235" algn="l"/>
              </a:tabLst>
            </a:pPr>
            <a:r>
              <a:rPr sz="3200" spc="-5" dirty="0">
                <a:latin typeface="Calibri"/>
                <a:cs typeface="Calibri"/>
              </a:rPr>
              <a:t>It</a:t>
            </a:r>
            <a:r>
              <a:rPr sz="3200" spc="215" dirty="0">
                <a:latin typeface="Calibri"/>
                <a:cs typeface="Calibri"/>
              </a:rPr>
              <a:t> </a:t>
            </a:r>
            <a:r>
              <a:rPr sz="3200" dirty="0">
                <a:latin typeface="Calibri"/>
                <a:cs typeface="Calibri"/>
              </a:rPr>
              <a:t>is</a:t>
            </a:r>
            <a:r>
              <a:rPr sz="3200" spc="229" dirty="0">
                <a:latin typeface="Calibri"/>
                <a:cs typeface="Calibri"/>
              </a:rPr>
              <a:t> </a:t>
            </a:r>
            <a:r>
              <a:rPr sz="3200" dirty="0">
                <a:latin typeface="Calibri"/>
                <a:cs typeface="Calibri"/>
              </a:rPr>
              <a:t>a</a:t>
            </a:r>
            <a:r>
              <a:rPr sz="3200" spc="204" dirty="0">
                <a:latin typeface="Calibri"/>
                <a:cs typeface="Calibri"/>
              </a:rPr>
              <a:t> </a:t>
            </a:r>
            <a:r>
              <a:rPr sz="3200" spc="-5" dirty="0">
                <a:latin typeface="Calibri"/>
                <a:cs typeface="Calibri"/>
              </a:rPr>
              <a:t>kind</a:t>
            </a:r>
            <a:r>
              <a:rPr sz="3200" spc="220" dirty="0">
                <a:latin typeface="Calibri"/>
                <a:cs typeface="Calibri"/>
              </a:rPr>
              <a:t> </a:t>
            </a:r>
            <a:r>
              <a:rPr sz="3200" dirty="0">
                <a:latin typeface="Calibri"/>
                <a:cs typeface="Calibri"/>
              </a:rPr>
              <a:t>of</a:t>
            </a:r>
            <a:r>
              <a:rPr sz="3200" spc="215" dirty="0">
                <a:latin typeface="Calibri"/>
                <a:cs typeface="Calibri"/>
              </a:rPr>
              <a:t> </a:t>
            </a:r>
            <a:r>
              <a:rPr sz="3200" spc="-10" dirty="0">
                <a:latin typeface="Calibri"/>
                <a:cs typeface="Calibri"/>
              </a:rPr>
              <a:t>recognition</a:t>
            </a:r>
            <a:r>
              <a:rPr sz="3200" spc="220" dirty="0">
                <a:latin typeface="Calibri"/>
                <a:cs typeface="Calibri"/>
              </a:rPr>
              <a:t> </a:t>
            </a:r>
            <a:r>
              <a:rPr sz="3200" spc="-5" dirty="0">
                <a:latin typeface="Calibri"/>
                <a:cs typeface="Calibri"/>
              </a:rPr>
              <a:t>which</a:t>
            </a:r>
            <a:r>
              <a:rPr sz="3200" spc="220" dirty="0">
                <a:latin typeface="Calibri"/>
                <a:cs typeface="Calibri"/>
              </a:rPr>
              <a:t> </a:t>
            </a:r>
            <a:r>
              <a:rPr sz="3200" spc="-10" dirty="0">
                <a:latin typeface="Calibri"/>
                <a:cs typeface="Calibri"/>
              </a:rPr>
              <a:t>indicates</a:t>
            </a:r>
            <a:r>
              <a:rPr sz="3200" spc="229" dirty="0">
                <a:latin typeface="Calibri"/>
                <a:cs typeface="Calibri"/>
              </a:rPr>
              <a:t> </a:t>
            </a:r>
            <a:r>
              <a:rPr sz="3200" spc="-10" dirty="0">
                <a:latin typeface="Calibri"/>
                <a:cs typeface="Calibri"/>
              </a:rPr>
              <a:t>that </a:t>
            </a:r>
            <a:r>
              <a:rPr sz="3200" spc="-710" dirty="0">
                <a:latin typeface="Calibri"/>
                <a:cs typeface="Calibri"/>
              </a:rPr>
              <a:t> </a:t>
            </a:r>
            <a:r>
              <a:rPr sz="3200" dirty="0">
                <a:latin typeface="Calibri"/>
                <a:cs typeface="Calibri"/>
              </a:rPr>
              <a:t>a</a:t>
            </a:r>
            <a:r>
              <a:rPr sz="3200" spc="10" dirty="0">
                <a:latin typeface="Calibri"/>
                <a:cs typeface="Calibri"/>
              </a:rPr>
              <a:t> </a:t>
            </a:r>
            <a:r>
              <a:rPr sz="3200" spc="-20" dirty="0">
                <a:latin typeface="Calibri"/>
                <a:cs typeface="Calibri"/>
              </a:rPr>
              <a:t>program</a:t>
            </a:r>
            <a:r>
              <a:rPr sz="3200" spc="15" dirty="0">
                <a:latin typeface="Calibri"/>
                <a:cs typeface="Calibri"/>
              </a:rPr>
              <a:t> </a:t>
            </a:r>
            <a:r>
              <a:rPr sz="3200" spc="-10" dirty="0">
                <a:latin typeface="Calibri"/>
                <a:cs typeface="Calibri"/>
              </a:rPr>
              <a:t>fulfills</a:t>
            </a:r>
            <a:r>
              <a:rPr sz="3200" spc="40" dirty="0">
                <a:latin typeface="Calibri"/>
                <a:cs typeface="Calibri"/>
              </a:rPr>
              <a:t> </a:t>
            </a:r>
            <a:r>
              <a:rPr sz="3200" spc="-10" dirty="0">
                <a:latin typeface="Calibri"/>
                <a:cs typeface="Calibri"/>
              </a:rPr>
              <a:t>desired </a:t>
            </a:r>
            <a:r>
              <a:rPr sz="3200" spc="-15" dirty="0">
                <a:latin typeface="Calibri"/>
                <a:cs typeface="Calibri"/>
              </a:rPr>
              <a:t>standards.</a:t>
            </a:r>
            <a:endParaRPr sz="3200" dirty="0">
              <a:latin typeface="Calibri"/>
              <a:cs typeface="Calibri"/>
            </a:endParaRPr>
          </a:p>
        </p:txBody>
      </p:sp>
      <p:pic>
        <p:nvPicPr>
          <p:cNvPr id="4" name="object 4"/>
          <p:cNvPicPr/>
          <p:nvPr/>
        </p:nvPicPr>
        <p:blipFill>
          <a:blip r:embed="rId2" cstate="print"/>
          <a:stretch>
            <a:fillRect/>
          </a:stretch>
        </p:blipFill>
        <p:spPr>
          <a:xfrm>
            <a:off x="29447" y="123825"/>
            <a:ext cx="690371" cy="5745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67967" y="630935"/>
          <a:ext cx="8213724" cy="3665219"/>
        </p:xfrm>
        <a:graphic>
          <a:graphicData uri="http://schemas.openxmlformats.org/drawingml/2006/table">
            <a:tbl>
              <a:tblPr firstRow="1" bandRow="1">
                <a:tableStyleId>{2D5ABB26-0587-4C30-8999-92F81FD0307C}</a:tableStyleId>
              </a:tblPr>
              <a:tblGrid>
                <a:gridCol w="856615">
                  <a:extLst>
                    <a:ext uri="{9D8B030D-6E8A-4147-A177-3AD203B41FA5}">
                      <a16:colId xmlns:a16="http://schemas.microsoft.com/office/drawing/2014/main" val="20000"/>
                    </a:ext>
                  </a:extLst>
                </a:gridCol>
                <a:gridCol w="3631565">
                  <a:extLst>
                    <a:ext uri="{9D8B030D-6E8A-4147-A177-3AD203B41FA5}">
                      <a16:colId xmlns:a16="http://schemas.microsoft.com/office/drawing/2014/main" val="20001"/>
                    </a:ext>
                  </a:extLst>
                </a:gridCol>
                <a:gridCol w="2569210">
                  <a:extLst>
                    <a:ext uri="{9D8B030D-6E8A-4147-A177-3AD203B41FA5}">
                      <a16:colId xmlns:a16="http://schemas.microsoft.com/office/drawing/2014/main" val="20002"/>
                    </a:ext>
                  </a:extLst>
                </a:gridCol>
                <a:gridCol w="1156334">
                  <a:extLst>
                    <a:ext uri="{9D8B030D-6E8A-4147-A177-3AD203B41FA5}">
                      <a16:colId xmlns:a16="http://schemas.microsoft.com/office/drawing/2014/main" val="20003"/>
                    </a:ext>
                  </a:extLst>
                </a:gridCol>
              </a:tblGrid>
              <a:tr h="1008888">
                <a:tc>
                  <a:txBody>
                    <a:bodyPr/>
                    <a:lstStyle/>
                    <a:p>
                      <a:pPr marL="635" algn="ctr">
                        <a:lnSpc>
                          <a:spcPts val="1160"/>
                        </a:lnSpc>
                      </a:pPr>
                      <a:r>
                        <a:rPr sz="1000" b="1" dirty="0">
                          <a:latin typeface="Cambria"/>
                          <a:cs typeface="Cambria"/>
                        </a:rPr>
                        <a:t>6</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a:t>
                      </a:r>
                      <a:r>
                        <a:rPr sz="1200" b="1" spc="80" dirty="0">
                          <a:latin typeface="Cambria"/>
                          <a:cs typeface="Cambria"/>
                        </a:rPr>
                        <a:t>at</a:t>
                      </a:r>
                      <a:r>
                        <a:rPr sz="1200" b="1" spc="85" dirty="0">
                          <a:latin typeface="Cambria"/>
                          <a:cs typeface="Cambria"/>
                        </a:rPr>
                        <a:t> </a:t>
                      </a:r>
                      <a:r>
                        <a:rPr sz="1200" b="1" spc="65" dirty="0">
                          <a:latin typeface="Cambria"/>
                          <a:cs typeface="Cambria"/>
                        </a:rPr>
                        <a:t>least</a:t>
                      </a:r>
                      <a:r>
                        <a:rPr sz="1200" b="1" spc="70" dirty="0">
                          <a:latin typeface="Cambria"/>
                          <a:cs typeface="Cambria"/>
                        </a:rPr>
                        <a:t> </a:t>
                      </a:r>
                      <a:r>
                        <a:rPr sz="1200" b="1" spc="55" dirty="0">
                          <a:latin typeface="Cambria"/>
                          <a:cs typeface="Cambria"/>
                        </a:rPr>
                        <a:t>two</a:t>
                      </a:r>
                      <a:r>
                        <a:rPr sz="1200" b="1" spc="375" dirty="0">
                          <a:latin typeface="Cambria"/>
                          <a:cs typeface="Cambria"/>
                        </a:rPr>
                        <a:t> </a:t>
                      </a:r>
                      <a:r>
                        <a:rPr sz="1200" b="1" spc="50" dirty="0">
                          <a:latin typeface="Cambria"/>
                          <a:cs typeface="Cambria"/>
                        </a:rPr>
                        <a:t>Professors</a:t>
                      </a:r>
                      <a:r>
                        <a:rPr sz="1200" b="1" spc="55" dirty="0">
                          <a:latin typeface="Cambria"/>
                          <a:cs typeface="Cambria"/>
                        </a:rPr>
                        <a:t> </a:t>
                      </a:r>
                      <a:r>
                        <a:rPr sz="1200" b="1" spc="25" dirty="0">
                          <a:latin typeface="Cambria"/>
                          <a:cs typeface="Cambria"/>
                        </a:rPr>
                        <a:t>or</a:t>
                      </a:r>
                      <a:r>
                        <a:rPr sz="1200" b="1" spc="30" dirty="0">
                          <a:latin typeface="Cambria"/>
                          <a:cs typeface="Cambria"/>
                        </a:rPr>
                        <a:t> </a:t>
                      </a:r>
                      <a:r>
                        <a:rPr sz="1200" b="1" spc="65" dirty="0">
                          <a:latin typeface="Cambria"/>
                          <a:cs typeface="Cambria"/>
                        </a:rPr>
                        <a:t>one </a:t>
                      </a:r>
                      <a:r>
                        <a:rPr sz="1200" b="1" spc="70" dirty="0">
                          <a:latin typeface="Cambria"/>
                          <a:cs typeface="Cambria"/>
                        </a:rPr>
                        <a:t> </a:t>
                      </a:r>
                      <a:r>
                        <a:rPr sz="1200" b="1" spc="45" dirty="0">
                          <a:latin typeface="Cambria"/>
                          <a:cs typeface="Cambria"/>
                        </a:rPr>
                        <a:t>Professor</a:t>
                      </a:r>
                      <a:r>
                        <a:rPr sz="1200" b="1" spc="50" dirty="0">
                          <a:latin typeface="Cambria"/>
                          <a:cs typeface="Cambria"/>
                        </a:rPr>
                        <a:t> </a:t>
                      </a:r>
                      <a:r>
                        <a:rPr sz="1200" b="1" spc="60" dirty="0">
                          <a:latin typeface="Cambria"/>
                          <a:cs typeface="Cambria"/>
                        </a:rPr>
                        <a:t>and</a:t>
                      </a:r>
                      <a:r>
                        <a:rPr sz="1200" b="1" spc="65" dirty="0">
                          <a:latin typeface="Cambria"/>
                          <a:cs typeface="Cambria"/>
                        </a:rPr>
                        <a:t> one</a:t>
                      </a:r>
                      <a:r>
                        <a:rPr sz="1200" b="1" spc="70" dirty="0">
                          <a:latin typeface="Cambria"/>
                          <a:cs typeface="Cambria"/>
                        </a:rPr>
                        <a:t> </a:t>
                      </a:r>
                      <a:r>
                        <a:rPr sz="1200" b="1" spc="75" dirty="0">
                          <a:latin typeface="Cambria"/>
                          <a:cs typeface="Cambria"/>
                        </a:rPr>
                        <a:t>Associate</a:t>
                      </a:r>
                      <a:r>
                        <a:rPr sz="1200" b="1" spc="80" dirty="0">
                          <a:latin typeface="Cambria"/>
                          <a:cs typeface="Cambria"/>
                        </a:rPr>
                        <a:t> </a:t>
                      </a:r>
                      <a:r>
                        <a:rPr sz="1200" b="1" spc="45" dirty="0">
                          <a:latin typeface="Cambria"/>
                          <a:cs typeface="Cambria"/>
                        </a:rPr>
                        <a:t>Professor</a:t>
                      </a:r>
                      <a:r>
                        <a:rPr sz="1200" b="1" spc="50" dirty="0">
                          <a:latin typeface="Cambria"/>
                          <a:cs typeface="Cambria"/>
                        </a:rPr>
                        <a:t> </a:t>
                      </a:r>
                      <a:r>
                        <a:rPr sz="1200" b="1" spc="70" dirty="0">
                          <a:latin typeface="Cambria"/>
                          <a:cs typeface="Cambria"/>
                        </a:rPr>
                        <a:t>on </a:t>
                      </a:r>
                      <a:r>
                        <a:rPr sz="1200" b="1" spc="75" dirty="0">
                          <a:latin typeface="Cambria"/>
                          <a:cs typeface="Cambria"/>
                        </a:rPr>
                        <a:t> </a:t>
                      </a:r>
                      <a:r>
                        <a:rPr sz="1200" b="1" spc="35" dirty="0">
                          <a:latin typeface="Cambria"/>
                          <a:cs typeface="Cambria"/>
                        </a:rPr>
                        <a:t>regular</a:t>
                      </a:r>
                      <a:r>
                        <a:rPr sz="1200" b="1" spc="40" dirty="0">
                          <a:latin typeface="Cambria"/>
                          <a:cs typeface="Cambria"/>
                        </a:rPr>
                        <a:t> </a:t>
                      </a:r>
                      <a:r>
                        <a:rPr sz="1200" b="1" spc="50" dirty="0">
                          <a:latin typeface="Cambria"/>
                          <a:cs typeface="Cambria"/>
                        </a:rPr>
                        <a:t>basis  </a:t>
                      </a:r>
                      <a:r>
                        <a:rPr sz="1200" b="1" spc="65" dirty="0">
                          <a:latin typeface="Cambria"/>
                          <a:cs typeface="Cambria"/>
                        </a:rPr>
                        <a:t>with </a:t>
                      </a:r>
                      <a:r>
                        <a:rPr sz="1200" b="1" spc="95" dirty="0">
                          <a:latin typeface="Cambria"/>
                          <a:cs typeface="Cambria"/>
                        </a:rPr>
                        <a:t>Ph.D. </a:t>
                      </a:r>
                      <a:r>
                        <a:rPr sz="1200" b="1" spc="45" dirty="0">
                          <a:latin typeface="Cambria"/>
                          <a:cs typeface="Cambria"/>
                        </a:rPr>
                        <a:t>degree  </a:t>
                      </a:r>
                      <a:r>
                        <a:rPr sz="1200" b="1" spc="60" dirty="0">
                          <a:latin typeface="Cambria"/>
                          <a:cs typeface="Cambria"/>
                        </a:rPr>
                        <a:t>is </a:t>
                      </a:r>
                      <a:r>
                        <a:rPr sz="1200" b="1" spc="50" dirty="0">
                          <a:latin typeface="Cambria"/>
                          <a:cs typeface="Cambria"/>
                        </a:rPr>
                        <a:t>available </a:t>
                      </a:r>
                      <a:r>
                        <a:rPr sz="1200" b="1" spc="55" dirty="0">
                          <a:latin typeface="Cambria"/>
                          <a:cs typeface="Cambria"/>
                        </a:rPr>
                        <a:t> </a:t>
                      </a:r>
                      <a:r>
                        <a:rPr sz="1200" b="1" spc="70" dirty="0">
                          <a:latin typeface="Cambria"/>
                          <a:cs typeface="Cambria"/>
                        </a:rPr>
                        <a:t>in </a:t>
                      </a:r>
                      <a:r>
                        <a:rPr sz="1200" b="1" spc="85" dirty="0">
                          <a:latin typeface="Cambria"/>
                          <a:cs typeface="Cambria"/>
                        </a:rPr>
                        <a:t>the </a:t>
                      </a:r>
                      <a:r>
                        <a:rPr sz="1200" b="1" spc="65" dirty="0">
                          <a:latin typeface="Cambria"/>
                          <a:cs typeface="Cambria"/>
                        </a:rPr>
                        <a:t>respective</a:t>
                      </a:r>
                      <a:r>
                        <a:rPr sz="1200" b="1" spc="70" dirty="0">
                          <a:latin typeface="Cambria"/>
                          <a:cs typeface="Cambria"/>
                        </a:rPr>
                        <a:t> Department </a:t>
                      </a:r>
                      <a:r>
                        <a:rPr sz="1200" b="1" spc="35" dirty="0">
                          <a:latin typeface="Cambria"/>
                          <a:cs typeface="Cambria"/>
                        </a:rPr>
                        <a:t>for</a:t>
                      </a:r>
                      <a:r>
                        <a:rPr sz="1200" b="1" spc="40" dirty="0">
                          <a:latin typeface="Cambria"/>
                          <a:cs typeface="Cambria"/>
                        </a:rPr>
                        <a:t> </a:t>
                      </a:r>
                      <a:r>
                        <a:rPr sz="1200" b="1" spc="130" dirty="0">
                          <a:latin typeface="Cambria"/>
                          <a:cs typeface="Cambria"/>
                        </a:rPr>
                        <a:t>CAY </a:t>
                      </a:r>
                      <a:r>
                        <a:rPr sz="1200" b="1" spc="60" dirty="0">
                          <a:latin typeface="Cambria"/>
                          <a:cs typeface="Cambria"/>
                        </a:rPr>
                        <a:t>and </a:t>
                      </a:r>
                      <a:r>
                        <a:rPr sz="1200" b="1" spc="65"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066799">
                <a:tc>
                  <a:txBody>
                    <a:bodyPr/>
                    <a:lstStyle/>
                    <a:p>
                      <a:pPr marL="635" algn="ctr">
                        <a:lnSpc>
                          <a:spcPts val="1160"/>
                        </a:lnSpc>
                      </a:pPr>
                      <a:r>
                        <a:rPr sz="1000" b="1" dirty="0">
                          <a:latin typeface="Cambria"/>
                          <a:cs typeface="Cambria"/>
                        </a:rPr>
                        <a:t>7</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4610" algn="just">
                        <a:lnSpc>
                          <a:spcPts val="1440"/>
                        </a:lnSpc>
                      </a:pPr>
                      <a:r>
                        <a:rPr sz="1200" b="1" spc="50" dirty="0">
                          <a:latin typeface="Cambria"/>
                          <a:cs typeface="Cambria"/>
                        </a:rPr>
                        <a:t>Whether</a:t>
                      </a:r>
                      <a:r>
                        <a:rPr sz="1200" b="1" spc="55" dirty="0">
                          <a:latin typeface="Cambria"/>
                          <a:cs typeface="Cambria"/>
                        </a:rPr>
                        <a:t> number</a:t>
                      </a:r>
                      <a:r>
                        <a:rPr sz="1200" b="1" spc="60" dirty="0">
                          <a:latin typeface="Cambria"/>
                          <a:cs typeface="Cambria"/>
                        </a:rPr>
                        <a:t> </a:t>
                      </a:r>
                      <a:r>
                        <a:rPr sz="1200" b="1" spc="65" dirty="0">
                          <a:latin typeface="Cambria"/>
                          <a:cs typeface="Cambria"/>
                        </a:rPr>
                        <a:t>of</a:t>
                      </a:r>
                      <a:r>
                        <a:rPr sz="1200" b="1" spc="70" dirty="0">
                          <a:latin typeface="Cambria"/>
                          <a:cs typeface="Cambria"/>
                        </a:rPr>
                        <a:t> </a:t>
                      </a:r>
                      <a:r>
                        <a:rPr sz="1200" b="1" spc="45" dirty="0">
                          <a:latin typeface="Cambria"/>
                          <a:cs typeface="Cambria"/>
                        </a:rPr>
                        <a:t>available</a:t>
                      </a:r>
                      <a:r>
                        <a:rPr sz="1200" b="1" spc="50" dirty="0">
                          <a:latin typeface="Cambria"/>
                          <a:cs typeface="Cambria"/>
                        </a:rPr>
                        <a:t> </a:t>
                      </a:r>
                      <a:r>
                        <a:rPr sz="1200" b="1" spc="75" dirty="0">
                          <a:latin typeface="Cambria"/>
                          <a:cs typeface="Cambria"/>
                        </a:rPr>
                        <a:t>PhDs</a:t>
                      </a:r>
                      <a:r>
                        <a:rPr sz="1200" b="1" spc="80" dirty="0">
                          <a:latin typeface="Cambria"/>
                          <a:cs typeface="Cambria"/>
                        </a:rPr>
                        <a:t> </a:t>
                      </a:r>
                      <a:r>
                        <a:rPr sz="1200" b="1" spc="75" dirty="0">
                          <a:latin typeface="Cambria"/>
                          <a:cs typeface="Cambria"/>
                        </a:rPr>
                        <a:t>in</a:t>
                      </a:r>
                      <a:r>
                        <a:rPr sz="1200" b="1" spc="80" dirty="0">
                          <a:latin typeface="Cambria"/>
                          <a:cs typeface="Cambria"/>
                        </a:rPr>
                        <a:t> </a:t>
                      </a:r>
                      <a:r>
                        <a:rPr sz="1200" b="1" spc="85" dirty="0">
                          <a:latin typeface="Cambria"/>
                          <a:cs typeface="Cambria"/>
                        </a:rPr>
                        <a:t>the </a:t>
                      </a:r>
                      <a:r>
                        <a:rPr sz="1200" b="1" spc="90" dirty="0">
                          <a:latin typeface="Cambria"/>
                          <a:cs typeface="Cambria"/>
                        </a:rPr>
                        <a:t> </a:t>
                      </a:r>
                      <a:r>
                        <a:rPr sz="1200" b="1" spc="65" dirty="0">
                          <a:latin typeface="Cambria"/>
                          <a:cs typeface="Cambria"/>
                        </a:rPr>
                        <a:t>department </a:t>
                      </a:r>
                      <a:r>
                        <a:rPr sz="1200" b="1" spc="60" dirty="0">
                          <a:latin typeface="Cambria"/>
                          <a:cs typeface="Cambria"/>
                        </a:rPr>
                        <a:t>is </a:t>
                      </a:r>
                      <a:r>
                        <a:rPr sz="1200" b="1" spc="45" dirty="0">
                          <a:latin typeface="Cambria"/>
                          <a:cs typeface="Cambria"/>
                        </a:rPr>
                        <a:t>greater </a:t>
                      </a:r>
                      <a:r>
                        <a:rPr sz="1200" b="1" spc="85" dirty="0">
                          <a:latin typeface="Cambria"/>
                          <a:cs typeface="Cambria"/>
                        </a:rPr>
                        <a:t>than </a:t>
                      </a:r>
                      <a:r>
                        <a:rPr sz="1200" b="1" spc="25" dirty="0">
                          <a:latin typeface="Cambria"/>
                          <a:cs typeface="Cambria"/>
                        </a:rPr>
                        <a:t>or  </a:t>
                      </a:r>
                      <a:r>
                        <a:rPr sz="1200" b="1" spc="45" dirty="0">
                          <a:latin typeface="Cambria"/>
                          <a:cs typeface="Cambria"/>
                        </a:rPr>
                        <a:t>equal </a:t>
                      </a:r>
                      <a:r>
                        <a:rPr sz="1200" b="1" spc="85" dirty="0">
                          <a:latin typeface="Cambria"/>
                          <a:cs typeface="Cambria"/>
                        </a:rPr>
                        <a:t>to </a:t>
                      </a:r>
                      <a:r>
                        <a:rPr sz="1200" b="1" spc="35" dirty="0">
                          <a:latin typeface="Cambria"/>
                          <a:cs typeface="Cambria"/>
                        </a:rPr>
                        <a:t>20% </a:t>
                      </a:r>
                      <a:r>
                        <a:rPr sz="1200" b="1" spc="40" dirty="0">
                          <a:latin typeface="Cambria"/>
                          <a:cs typeface="Cambria"/>
                        </a:rPr>
                        <a:t> </a:t>
                      </a:r>
                      <a:r>
                        <a:rPr sz="1200" b="1" spc="60" dirty="0">
                          <a:latin typeface="Cambria"/>
                          <a:cs typeface="Cambria"/>
                        </a:rPr>
                        <a:t>of </a:t>
                      </a:r>
                      <a:r>
                        <a:rPr sz="1200" b="1" spc="85" dirty="0">
                          <a:latin typeface="Cambria"/>
                          <a:cs typeface="Cambria"/>
                        </a:rPr>
                        <a:t>the </a:t>
                      </a:r>
                      <a:r>
                        <a:rPr sz="1200" b="1" spc="35" dirty="0">
                          <a:latin typeface="Cambria"/>
                          <a:cs typeface="Cambria"/>
                        </a:rPr>
                        <a:t>required </a:t>
                      </a:r>
                      <a:r>
                        <a:rPr sz="1200" b="1" spc="55" dirty="0">
                          <a:latin typeface="Cambria"/>
                          <a:cs typeface="Cambria"/>
                        </a:rPr>
                        <a:t>number </a:t>
                      </a:r>
                      <a:r>
                        <a:rPr sz="1200" b="1" spc="60" dirty="0">
                          <a:latin typeface="Cambria"/>
                          <a:cs typeface="Cambria"/>
                        </a:rPr>
                        <a:t>of </a:t>
                      </a:r>
                      <a:r>
                        <a:rPr sz="1200" b="1" spc="80" dirty="0">
                          <a:latin typeface="Cambria"/>
                          <a:cs typeface="Cambria"/>
                        </a:rPr>
                        <a:t>faculty </a:t>
                      </a:r>
                      <a:r>
                        <a:rPr sz="1200" b="1" spc="50" dirty="0">
                          <a:latin typeface="Cambria"/>
                          <a:cs typeface="Cambria"/>
                        </a:rPr>
                        <a:t>averaged </a:t>
                      </a:r>
                      <a:r>
                        <a:rPr sz="1200" b="1" spc="55" dirty="0">
                          <a:latin typeface="Cambria"/>
                          <a:cs typeface="Cambria"/>
                        </a:rPr>
                        <a:t> </a:t>
                      </a:r>
                      <a:r>
                        <a:rPr sz="1200" b="1" spc="35" dirty="0">
                          <a:latin typeface="Cambria"/>
                          <a:cs typeface="Cambria"/>
                        </a:rPr>
                        <a:t>for</a:t>
                      </a:r>
                      <a:r>
                        <a:rPr sz="1200" b="1" spc="135" dirty="0">
                          <a:latin typeface="Cambria"/>
                          <a:cs typeface="Cambria"/>
                        </a:rPr>
                        <a:t> </a:t>
                      </a:r>
                      <a:r>
                        <a:rPr sz="1200" b="1" spc="130" dirty="0">
                          <a:latin typeface="Cambria"/>
                          <a:cs typeface="Cambria"/>
                        </a:rPr>
                        <a:t>CAY</a:t>
                      </a:r>
                      <a:r>
                        <a:rPr sz="1200" b="1" spc="135" dirty="0">
                          <a:latin typeface="Cambria"/>
                          <a:cs typeface="Cambria"/>
                        </a:rPr>
                        <a:t> </a:t>
                      </a:r>
                      <a:r>
                        <a:rPr sz="1200" b="1" spc="60" dirty="0">
                          <a:latin typeface="Cambria"/>
                          <a:cs typeface="Cambria"/>
                        </a:rPr>
                        <a:t>and</a:t>
                      </a:r>
                      <a:r>
                        <a:rPr sz="1200" b="1" spc="140" dirty="0">
                          <a:latin typeface="Cambria"/>
                          <a:cs typeface="Cambria"/>
                        </a:rPr>
                        <a:t> </a:t>
                      </a:r>
                      <a:r>
                        <a:rPr sz="1200" b="1" spc="120" dirty="0">
                          <a:latin typeface="Cambria"/>
                          <a:cs typeface="Cambria"/>
                        </a:rPr>
                        <a:t>CAYm1.</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27532">
                <a:tc>
                  <a:txBody>
                    <a:bodyPr/>
                    <a:lstStyle/>
                    <a:p>
                      <a:pPr marL="635" algn="ctr">
                        <a:lnSpc>
                          <a:spcPts val="1160"/>
                        </a:lnSpc>
                      </a:pPr>
                      <a:r>
                        <a:rPr sz="1000" b="1" dirty="0">
                          <a:latin typeface="Cambria"/>
                          <a:cs typeface="Cambria"/>
                        </a:rPr>
                        <a:t>8</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354965">
                        <a:lnSpc>
                          <a:spcPts val="1440"/>
                        </a:lnSpc>
                      </a:pPr>
                      <a:r>
                        <a:rPr sz="1200" b="1" spc="50" dirty="0">
                          <a:latin typeface="Cambria"/>
                          <a:cs typeface="Cambria"/>
                        </a:rPr>
                        <a:t>Whether</a:t>
                      </a:r>
                      <a:r>
                        <a:rPr sz="1200" b="1" spc="150" dirty="0">
                          <a:latin typeface="Cambria"/>
                          <a:cs typeface="Cambria"/>
                        </a:rPr>
                        <a:t> </a:t>
                      </a:r>
                      <a:r>
                        <a:rPr sz="1200" b="1" spc="55" dirty="0">
                          <a:latin typeface="Cambria"/>
                          <a:cs typeface="Cambria"/>
                        </a:rPr>
                        <a:t>two</a:t>
                      </a:r>
                      <a:r>
                        <a:rPr sz="1200" b="1" spc="150" dirty="0">
                          <a:latin typeface="Cambria"/>
                          <a:cs typeface="Cambria"/>
                        </a:rPr>
                        <a:t> </a:t>
                      </a:r>
                      <a:r>
                        <a:rPr sz="1200" b="1" spc="70" dirty="0">
                          <a:latin typeface="Cambria"/>
                          <a:cs typeface="Cambria"/>
                        </a:rPr>
                        <a:t>batches</a:t>
                      </a:r>
                      <a:r>
                        <a:rPr sz="1200" b="1" spc="155" dirty="0">
                          <a:latin typeface="Cambria"/>
                          <a:cs typeface="Cambria"/>
                        </a:rPr>
                        <a:t> </a:t>
                      </a:r>
                      <a:r>
                        <a:rPr sz="1200" b="1" spc="70" dirty="0">
                          <a:latin typeface="Cambria"/>
                          <a:cs typeface="Cambria"/>
                        </a:rPr>
                        <a:t>have</a:t>
                      </a:r>
                      <a:r>
                        <a:rPr sz="1200" b="1" spc="150" dirty="0">
                          <a:latin typeface="Cambria"/>
                          <a:cs typeface="Cambria"/>
                        </a:rPr>
                        <a:t> </a:t>
                      </a:r>
                      <a:r>
                        <a:rPr sz="1200" b="1" spc="55" dirty="0">
                          <a:latin typeface="Cambria"/>
                          <a:cs typeface="Cambria"/>
                        </a:rPr>
                        <a:t>passed</a:t>
                      </a:r>
                      <a:r>
                        <a:rPr sz="1200" b="1" spc="155" dirty="0">
                          <a:latin typeface="Cambria"/>
                          <a:cs typeface="Cambria"/>
                        </a:rPr>
                        <a:t> </a:t>
                      </a:r>
                      <a:r>
                        <a:rPr sz="1200" b="1" spc="80" dirty="0">
                          <a:latin typeface="Cambria"/>
                          <a:cs typeface="Cambria"/>
                        </a:rPr>
                        <a:t>out</a:t>
                      </a:r>
                      <a:r>
                        <a:rPr sz="1200" b="1" spc="135" dirty="0">
                          <a:latin typeface="Cambria"/>
                          <a:cs typeface="Cambria"/>
                        </a:rPr>
                        <a:t> </a:t>
                      </a:r>
                      <a:r>
                        <a:rPr sz="1200" b="1" spc="70" dirty="0">
                          <a:latin typeface="Cambria"/>
                          <a:cs typeface="Cambria"/>
                        </a:rPr>
                        <a:t>in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r>
                        <a:rPr sz="1200" b="1" spc="150" dirty="0">
                          <a:latin typeface="Cambria"/>
                          <a:cs typeface="Cambria"/>
                        </a:rPr>
                        <a:t> </a:t>
                      </a:r>
                      <a:r>
                        <a:rPr sz="1200" b="1" spc="50" dirty="0">
                          <a:latin typeface="Cambria"/>
                          <a:cs typeface="Cambria"/>
                        </a:rPr>
                        <a:t>under</a:t>
                      </a:r>
                      <a:r>
                        <a:rPr sz="1200" b="1" spc="135"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2000">
                <a:tc>
                  <a:txBody>
                    <a:bodyPr/>
                    <a:lstStyle/>
                    <a:p>
                      <a:pPr marL="635" algn="ctr">
                        <a:lnSpc>
                          <a:spcPts val="1160"/>
                        </a:lnSpc>
                      </a:pPr>
                      <a:r>
                        <a:rPr sz="1000" b="1" dirty="0">
                          <a:latin typeface="Cambria"/>
                          <a:cs typeface="Cambria"/>
                        </a:rPr>
                        <a:t>9</a:t>
                      </a:r>
                      <a:endParaRPr sz="10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55880">
                        <a:lnSpc>
                          <a:spcPts val="1440"/>
                        </a:lnSpc>
                      </a:pPr>
                      <a:r>
                        <a:rPr sz="1200" b="1" spc="50" dirty="0">
                          <a:latin typeface="Cambria"/>
                          <a:cs typeface="Cambria"/>
                        </a:rPr>
                        <a:t>Whether</a:t>
                      </a:r>
                      <a:r>
                        <a:rPr sz="1200" b="1" spc="55" dirty="0">
                          <a:latin typeface="Cambria"/>
                          <a:cs typeface="Cambria"/>
                        </a:rPr>
                        <a:t> </a:t>
                      </a:r>
                      <a:r>
                        <a:rPr sz="1200" b="1" spc="100" dirty="0">
                          <a:latin typeface="Cambria"/>
                          <a:cs typeface="Cambria"/>
                        </a:rPr>
                        <a:t>HODs</a:t>
                      </a:r>
                      <a:r>
                        <a:rPr sz="1200" b="1" spc="105" dirty="0">
                          <a:latin typeface="Cambria"/>
                          <a:cs typeface="Cambria"/>
                        </a:rPr>
                        <a:t> </a:t>
                      </a:r>
                      <a:r>
                        <a:rPr sz="1200" b="1" spc="65" dirty="0">
                          <a:latin typeface="Cambria"/>
                          <a:cs typeface="Cambria"/>
                        </a:rPr>
                        <a:t>possess</a:t>
                      </a:r>
                      <a:r>
                        <a:rPr sz="1200" b="1" spc="395" dirty="0">
                          <a:latin typeface="Cambria"/>
                          <a:cs typeface="Cambria"/>
                        </a:rPr>
                        <a:t> </a:t>
                      </a:r>
                      <a:r>
                        <a:rPr sz="1200" b="1" spc="95" dirty="0">
                          <a:latin typeface="Cambria"/>
                          <a:cs typeface="Cambria"/>
                        </a:rPr>
                        <a:t>Ph.D.  </a:t>
                      </a:r>
                      <a:r>
                        <a:rPr sz="1200" b="1" spc="50" dirty="0">
                          <a:latin typeface="Cambria"/>
                          <a:cs typeface="Cambria"/>
                        </a:rPr>
                        <a:t>degrees </a:t>
                      </a:r>
                      <a:r>
                        <a:rPr sz="1200" b="1" spc="55" dirty="0">
                          <a:latin typeface="Cambria"/>
                          <a:cs typeface="Cambria"/>
                        </a:rPr>
                        <a:t> </a:t>
                      </a:r>
                      <a:r>
                        <a:rPr sz="1200" b="1" spc="35" dirty="0">
                          <a:latin typeface="Cambria"/>
                          <a:cs typeface="Cambria"/>
                        </a:rPr>
                        <a:t>for </a:t>
                      </a:r>
                      <a:r>
                        <a:rPr sz="1200" b="1" spc="-250" dirty="0">
                          <a:latin typeface="Cambria"/>
                          <a:cs typeface="Cambria"/>
                        </a:rPr>
                        <a:t> </a:t>
                      </a:r>
                      <a:r>
                        <a:rPr sz="1200" b="1" spc="85" dirty="0">
                          <a:latin typeface="Cambria"/>
                          <a:cs typeface="Cambria"/>
                        </a:rPr>
                        <a:t>the</a:t>
                      </a:r>
                      <a:r>
                        <a:rPr sz="1200" b="1" spc="135" dirty="0">
                          <a:latin typeface="Cambria"/>
                          <a:cs typeface="Cambria"/>
                        </a:rPr>
                        <a:t> </a:t>
                      </a:r>
                      <a:r>
                        <a:rPr sz="1200" b="1" spc="50" dirty="0">
                          <a:latin typeface="Cambria"/>
                          <a:cs typeface="Cambria"/>
                        </a:rPr>
                        <a:t>programs</a:t>
                      </a:r>
                      <a:r>
                        <a:rPr sz="1200" b="1" spc="150" dirty="0">
                          <a:latin typeface="Cambria"/>
                          <a:cs typeface="Cambria"/>
                        </a:rPr>
                        <a:t> </a:t>
                      </a:r>
                      <a:r>
                        <a:rPr sz="1200" b="1" spc="50" dirty="0">
                          <a:latin typeface="Cambria"/>
                          <a:cs typeface="Cambria"/>
                        </a:rPr>
                        <a:t>under</a:t>
                      </a:r>
                      <a:r>
                        <a:rPr sz="1200" b="1" spc="140" dirty="0">
                          <a:latin typeface="Cambria"/>
                          <a:cs typeface="Cambria"/>
                        </a:rPr>
                        <a:t> </a:t>
                      </a:r>
                      <a:r>
                        <a:rPr sz="1200" b="1" spc="65" dirty="0">
                          <a:latin typeface="Cambria"/>
                          <a:cs typeface="Cambria"/>
                        </a:rPr>
                        <a:t>consideration</a:t>
                      </a:r>
                      <a:endParaRPr sz="12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3" name="object 3"/>
          <p:cNvPicPr/>
          <p:nvPr/>
        </p:nvPicPr>
        <p:blipFill>
          <a:blip r:embed="rId2" cstate="print"/>
          <a:stretch>
            <a:fillRect/>
          </a:stretch>
        </p:blipFill>
        <p:spPr>
          <a:xfrm>
            <a:off x="165100" y="56388"/>
            <a:ext cx="690371" cy="5745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3992" y="1209510"/>
            <a:ext cx="8124825" cy="5002010"/>
          </a:xfrm>
          <a:prstGeom prst="rect">
            <a:avLst/>
          </a:prstGeom>
        </p:spPr>
        <p:txBody>
          <a:bodyPr vert="horz" wrap="square" lIns="0" tIns="13335" rIns="0" bIns="0" rtlCol="0">
            <a:spAutoFit/>
          </a:bodyPr>
          <a:lstStyle/>
          <a:p>
            <a:pPr marL="12700">
              <a:lnSpc>
                <a:spcPct val="100000"/>
              </a:lnSpc>
              <a:spcBef>
                <a:spcPts val="105"/>
              </a:spcBef>
            </a:pPr>
            <a:r>
              <a:rPr sz="2000" b="1" u="heavy" spc="125" dirty="0">
                <a:uFill>
                  <a:solidFill>
                    <a:srgbClr val="000000"/>
                  </a:solidFill>
                </a:uFill>
                <a:latin typeface="Cambria"/>
                <a:cs typeface="Cambria"/>
              </a:rPr>
              <a:t>The</a:t>
            </a:r>
            <a:r>
              <a:rPr sz="2000" b="1" u="heavy" spc="220" dirty="0">
                <a:uFill>
                  <a:solidFill>
                    <a:srgbClr val="000000"/>
                  </a:solidFill>
                </a:uFill>
                <a:latin typeface="Cambria"/>
                <a:cs typeface="Cambria"/>
              </a:rPr>
              <a:t> </a:t>
            </a:r>
            <a:r>
              <a:rPr sz="2000" b="1" u="heavy" spc="160" dirty="0">
                <a:uFill>
                  <a:solidFill>
                    <a:srgbClr val="000000"/>
                  </a:solidFill>
                </a:uFill>
                <a:latin typeface="Cambria"/>
                <a:cs typeface="Cambria"/>
              </a:rPr>
              <a:t>Student</a:t>
            </a:r>
            <a:r>
              <a:rPr sz="2000" b="1" u="heavy" spc="225" dirty="0">
                <a:uFill>
                  <a:solidFill>
                    <a:srgbClr val="000000"/>
                  </a:solidFill>
                </a:uFill>
                <a:latin typeface="Cambria"/>
                <a:cs typeface="Cambria"/>
              </a:rPr>
              <a:t> </a:t>
            </a:r>
            <a:r>
              <a:rPr sz="2000" b="1" u="heavy" spc="160" dirty="0">
                <a:uFill>
                  <a:solidFill>
                    <a:srgbClr val="000000"/>
                  </a:solidFill>
                </a:uFill>
                <a:latin typeface="Cambria"/>
                <a:cs typeface="Cambria"/>
              </a:rPr>
              <a:t>Faculty</a:t>
            </a:r>
            <a:r>
              <a:rPr sz="2000" b="1" u="heavy" spc="220" dirty="0">
                <a:uFill>
                  <a:solidFill>
                    <a:srgbClr val="000000"/>
                  </a:solidFill>
                </a:uFill>
                <a:latin typeface="Cambria"/>
                <a:cs typeface="Cambria"/>
              </a:rPr>
              <a:t> </a:t>
            </a:r>
            <a:r>
              <a:rPr sz="2000" b="1" u="heavy" spc="140" dirty="0">
                <a:uFill>
                  <a:solidFill>
                    <a:srgbClr val="000000"/>
                  </a:solidFill>
                </a:uFill>
                <a:latin typeface="Cambria"/>
                <a:cs typeface="Cambria"/>
              </a:rPr>
              <a:t>Ratio</a:t>
            </a:r>
            <a:r>
              <a:rPr sz="2000" b="1" u="heavy" spc="245" dirty="0">
                <a:uFill>
                  <a:solidFill>
                    <a:srgbClr val="000000"/>
                  </a:solidFill>
                </a:uFill>
                <a:latin typeface="Cambria"/>
                <a:cs typeface="Cambria"/>
              </a:rPr>
              <a:t> </a:t>
            </a:r>
            <a:r>
              <a:rPr sz="2000" b="1" u="heavy" spc="105" dirty="0">
                <a:uFill>
                  <a:solidFill>
                    <a:srgbClr val="000000"/>
                  </a:solidFill>
                </a:uFill>
                <a:latin typeface="Cambria"/>
                <a:cs typeface="Cambria"/>
              </a:rPr>
              <a:t>considered</a:t>
            </a:r>
            <a:r>
              <a:rPr sz="2000" b="1" u="heavy" spc="200" dirty="0">
                <a:uFill>
                  <a:solidFill>
                    <a:srgbClr val="000000"/>
                  </a:solidFill>
                </a:uFill>
                <a:latin typeface="Cambria"/>
                <a:cs typeface="Cambria"/>
              </a:rPr>
              <a:t> </a:t>
            </a:r>
            <a:r>
              <a:rPr sz="2000" b="1" u="heavy" spc="85" dirty="0">
                <a:uFill>
                  <a:solidFill>
                    <a:srgbClr val="000000"/>
                  </a:solidFill>
                </a:uFill>
                <a:latin typeface="Cambria"/>
                <a:cs typeface="Cambria"/>
              </a:rPr>
              <a:t>by</a:t>
            </a:r>
            <a:r>
              <a:rPr sz="2000" b="1" u="heavy" spc="245" dirty="0">
                <a:uFill>
                  <a:solidFill>
                    <a:srgbClr val="000000"/>
                  </a:solidFill>
                </a:uFill>
                <a:latin typeface="Cambria"/>
                <a:cs typeface="Cambria"/>
              </a:rPr>
              <a:t> </a:t>
            </a:r>
            <a:r>
              <a:rPr sz="2000" b="1" u="heavy" spc="125" dirty="0">
                <a:uFill>
                  <a:solidFill>
                    <a:srgbClr val="000000"/>
                  </a:solidFill>
                </a:uFill>
                <a:latin typeface="Cambria"/>
                <a:cs typeface="Cambria"/>
              </a:rPr>
              <a:t>NBA</a:t>
            </a:r>
            <a:r>
              <a:rPr sz="2000" b="1" spc="125" dirty="0">
                <a:latin typeface="Cambria"/>
                <a:cs typeface="Cambria"/>
              </a:rPr>
              <a:t>:</a:t>
            </a:r>
            <a:endParaRPr sz="2000" dirty="0">
              <a:latin typeface="Cambria"/>
              <a:cs typeface="Cambria"/>
            </a:endParaRPr>
          </a:p>
          <a:p>
            <a:pPr>
              <a:lnSpc>
                <a:spcPct val="100000"/>
              </a:lnSpc>
              <a:spcBef>
                <a:spcPts val="50"/>
              </a:spcBef>
            </a:pPr>
            <a:endParaRPr sz="2000" dirty="0">
              <a:latin typeface="Cambria"/>
              <a:cs typeface="Cambria"/>
            </a:endParaRPr>
          </a:p>
          <a:p>
            <a:pPr marL="12700" marR="8255" algn="just">
              <a:lnSpc>
                <a:spcPct val="100000"/>
              </a:lnSpc>
              <a:spcBef>
                <a:spcPts val="5"/>
              </a:spcBef>
            </a:pPr>
            <a:r>
              <a:rPr sz="2000" b="1" u="heavy" spc="195" dirty="0">
                <a:uFill>
                  <a:solidFill>
                    <a:srgbClr val="000000"/>
                  </a:solidFill>
                </a:uFill>
                <a:latin typeface="Cambria"/>
                <a:cs typeface="Cambria"/>
              </a:rPr>
              <a:t>UG </a:t>
            </a:r>
            <a:r>
              <a:rPr sz="2000" b="1" u="heavy" spc="120" dirty="0">
                <a:uFill>
                  <a:solidFill>
                    <a:srgbClr val="000000"/>
                  </a:solidFill>
                </a:uFill>
                <a:latin typeface="Cambria"/>
                <a:cs typeface="Cambria"/>
              </a:rPr>
              <a:t>Engineering </a:t>
            </a:r>
            <a:r>
              <a:rPr sz="2000" b="1" u="heavy" spc="90" dirty="0">
                <a:uFill>
                  <a:solidFill>
                    <a:srgbClr val="000000"/>
                  </a:solidFill>
                </a:uFill>
                <a:latin typeface="Cambria"/>
                <a:cs typeface="Cambria"/>
              </a:rPr>
              <a:t>Programs </a:t>
            </a:r>
            <a:r>
              <a:rPr sz="2000" b="1" u="heavy" spc="25" dirty="0">
                <a:uFill>
                  <a:solidFill>
                    <a:srgbClr val="000000"/>
                  </a:solidFill>
                </a:uFill>
                <a:latin typeface="Cambria"/>
                <a:cs typeface="Cambria"/>
              </a:rPr>
              <a:t>(Tier</a:t>
            </a:r>
            <a:r>
              <a:rPr sz="2000" b="1" u="heavy" spc="30" dirty="0">
                <a:uFill>
                  <a:solidFill>
                    <a:srgbClr val="000000"/>
                  </a:solidFill>
                </a:uFill>
                <a:latin typeface="Cambria"/>
                <a:cs typeface="Cambria"/>
              </a:rPr>
              <a:t> </a:t>
            </a:r>
            <a:r>
              <a:rPr sz="2000" b="1" u="heavy" spc="100" dirty="0">
                <a:uFill>
                  <a:solidFill>
                    <a:srgbClr val="000000"/>
                  </a:solidFill>
                </a:uFill>
                <a:latin typeface="Cambria"/>
                <a:cs typeface="Cambria"/>
              </a:rPr>
              <a:t>I </a:t>
            </a:r>
            <a:r>
              <a:rPr sz="2000" b="1" u="heavy" spc="120" dirty="0">
                <a:uFill>
                  <a:solidFill>
                    <a:srgbClr val="000000"/>
                  </a:solidFill>
                </a:uFill>
                <a:latin typeface="Cambria"/>
                <a:cs typeface="Cambria"/>
              </a:rPr>
              <a:t>&amp; </a:t>
            </a:r>
            <a:r>
              <a:rPr sz="2000" b="1" u="heavy" spc="75" dirty="0">
                <a:uFill>
                  <a:solidFill>
                    <a:srgbClr val="000000"/>
                  </a:solidFill>
                </a:uFill>
                <a:latin typeface="Cambria"/>
                <a:cs typeface="Cambria"/>
              </a:rPr>
              <a:t>Tier</a:t>
            </a:r>
            <a:r>
              <a:rPr sz="2000" b="1" u="heavy" spc="80" dirty="0">
                <a:uFill>
                  <a:solidFill>
                    <a:srgbClr val="000000"/>
                  </a:solidFill>
                </a:uFill>
                <a:latin typeface="Cambria"/>
                <a:cs typeface="Cambria"/>
              </a:rPr>
              <a:t> </a:t>
            </a:r>
            <a:r>
              <a:rPr sz="2000" b="1" u="heavy" spc="35" dirty="0">
                <a:uFill>
                  <a:solidFill>
                    <a:srgbClr val="000000"/>
                  </a:solidFill>
                </a:uFill>
                <a:latin typeface="Cambria"/>
                <a:cs typeface="Cambria"/>
              </a:rPr>
              <a:t>II):-</a:t>
            </a:r>
            <a:r>
              <a:rPr sz="2000" b="1" spc="40" dirty="0">
                <a:latin typeface="Cambria"/>
                <a:cs typeface="Cambria"/>
              </a:rPr>
              <a:t> </a:t>
            </a:r>
            <a:r>
              <a:rPr sz="2000" spc="125" dirty="0">
                <a:latin typeface="Cambria"/>
                <a:cs typeface="Cambria"/>
              </a:rPr>
              <a:t>25:1 </a:t>
            </a:r>
            <a:r>
              <a:rPr sz="2000" spc="45" dirty="0">
                <a:latin typeface="Cambria"/>
                <a:cs typeface="Cambria"/>
              </a:rPr>
              <a:t>for </a:t>
            </a:r>
            <a:r>
              <a:rPr sz="2000" spc="120" dirty="0">
                <a:latin typeface="Cambria"/>
                <a:cs typeface="Cambria"/>
              </a:rPr>
              <a:t>the </a:t>
            </a:r>
            <a:r>
              <a:rPr sz="2000" spc="125" dirty="0">
                <a:latin typeface="Cambria"/>
                <a:cs typeface="Cambria"/>
              </a:rPr>
              <a:t> </a:t>
            </a:r>
            <a:r>
              <a:rPr sz="2000" spc="105" dirty="0">
                <a:latin typeface="Cambria"/>
                <a:cs typeface="Cambria"/>
              </a:rPr>
              <a:t>Accreditation</a:t>
            </a:r>
            <a:r>
              <a:rPr sz="2000" spc="175"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3</a:t>
            </a:r>
            <a:r>
              <a:rPr sz="2000" spc="195" dirty="0">
                <a:latin typeface="Cambria"/>
                <a:cs typeface="Cambria"/>
              </a:rPr>
              <a:t> </a:t>
            </a:r>
            <a:r>
              <a:rPr sz="2000" spc="110" dirty="0">
                <a:latin typeface="Cambria"/>
                <a:cs typeface="Cambria"/>
              </a:rPr>
              <a:t>years</a:t>
            </a:r>
            <a:r>
              <a:rPr sz="2000" spc="180" dirty="0">
                <a:latin typeface="Cambria"/>
                <a:cs typeface="Cambria"/>
              </a:rPr>
              <a:t> </a:t>
            </a:r>
            <a:r>
              <a:rPr sz="2000" spc="170" dirty="0">
                <a:latin typeface="Cambria"/>
                <a:cs typeface="Cambria"/>
              </a:rPr>
              <a:t>and</a:t>
            </a:r>
            <a:r>
              <a:rPr sz="2000" spc="175" dirty="0">
                <a:latin typeface="Cambria"/>
                <a:cs typeface="Cambria"/>
              </a:rPr>
              <a:t> </a:t>
            </a:r>
            <a:r>
              <a:rPr sz="2000" spc="125" dirty="0">
                <a:latin typeface="Cambria"/>
                <a:cs typeface="Cambria"/>
              </a:rPr>
              <a:t>20:1</a:t>
            </a:r>
            <a:r>
              <a:rPr sz="2000" spc="175" dirty="0">
                <a:latin typeface="Cambria"/>
                <a:cs typeface="Cambria"/>
              </a:rPr>
              <a:t> </a:t>
            </a:r>
            <a:r>
              <a:rPr sz="2000" spc="45" dirty="0">
                <a:latin typeface="Cambria"/>
                <a:cs typeface="Cambria"/>
              </a:rPr>
              <a:t>for</a:t>
            </a:r>
            <a:r>
              <a:rPr sz="2000" spc="195"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75" dirty="0">
                <a:latin typeface="Cambria"/>
                <a:cs typeface="Cambria"/>
              </a:rPr>
              <a:t> </a:t>
            </a:r>
            <a:r>
              <a:rPr sz="2000" spc="55" dirty="0">
                <a:latin typeface="Cambria"/>
                <a:cs typeface="Cambria"/>
              </a:rPr>
              <a:t>of</a:t>
            </a:r>
            <a:r>
              <a:rPr sz="2000" spc="175" dirty="0">
                <a:latin typeface="Cambria"/>
                <a:cs typeface="Cambria"/>
              </a:rPr>
              <a:t> </a:t>
            </a:r>
            <a:r>
              <a:rPr sz="2000" spc="135" dirty="0">
                <a:latin typeface="Cambria"/>
                <a:cs typeface="Cambria"/>
              </a:rPr>
              <a:t>6</a:t>
            </a:r>
            <a:r>
              <a:rPr sz="2000" spc="195"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102870">
              <a:lnSpc>
                <a:spcPct val="100000"/>
              </a:lnSpc>
            </a:pPr>
            <a:r>
              <a:rPr sz="2000" b="1" u="heavy" spc="180" dirty="0">
                <a:uFill>
                  <a:solidFill>
                    <a:srgbClr val="000000"/>
                  </a:solidFill>
                </a:uFill>
                <a:latin typeface="Cambria"/>
                <a:cs typeface="Cambria"/>
              </a:rPr>
              <a:t>PG</a:t>
            </a:r>
            <a:r>
              <a:rPr sz="2000" b="1" u="heavy" spc="240" dirty="0">
                <a:uFill>
                  <a:solidFill>
                    <a:srgbClr val="000000"/>
                  </a:solidFill>
                </a:uFill>
                <a:latin typeface="Cambria"/>
                <a:cs typeface="Cambria"/>
              </a:rPr>
              <a:t> </a:t>
            </a:r>
            <a:r>
              <a:rPr sz="2000" b="1" u="heavy" spc="120" dirty="0">
                <a:uFill>
                  <a:solidFill>
                    <a:srgbClr val="000000"/>
                  </a:solidFill>
                </a:uFill>
                <a:latin typeface="Cambria"/>
                <a:cs typeface="Cambria"/>
              </a:rPr>
              <a:t>Engineering</a:t>
            </a:r>
            <a:r>
              <a:rPr sz="2000" b="1" u="heavy" spc="225" dirty="0">
                <a:uFill>
                  <a:solidFill>
                    <a:srgbClr val="000000"/>
                  </a:solidFill>
                </a:uFill>
                <a:latin typeface="Cambria"/>
                <a:cs typeface="Cambria"/>
              </a:rPr>
              <a:t> </a:t>
            </a:r>
            <a:r>
              <a:rPr sz="2000" b="1" u="heavy" spc="95" dirty="0">
                <a:uFill>
                  <a:solidFill>
                    <a:srgbClr val="000000"/>
                  </a:solidFill>
                </a:uFill>
                <a:latin typeface="Cambria"/>
                <a:cs typeface="Cambria"/>
              </a:rPr>
              <a:t>Programs:</a:t>
            </a:r>
            <a:r>
              <a:rPr sz="2000" b="1" spc="215" dirty="0">
                <a:latin typeface="Cambria"/>
                <a:cs typeface="Cambria"/>
              </a:rPr>
              <a:t> </a:t>
            </a:r>
            <a:r>
              <a:rPr sz="2000" spc="125" dirty="0">
                <a:latin typeface="Cambria"/>
                <a:cs typeface="Cambria"/>
              </a:rPr>
              <a:t>25:1</a:t>
            </a:r>
            <a:r>
              <a:rPr sz="2000" spc="185"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04"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85" dirty="0">
                <a:latin typeface="Cambria"/>
                <a:cs typeface="Cambria"/>
              </a:rPr>
              <a:t> </a:t>
            </a:r>
            <a:r>
              <a:rPr sz="2000" spc="135" dirty="0">
                <a:latin typeface="Cambria"/>
                <a:cs typeface="Cambria"/>
              </a:rPr>
              <a:t>3</a:t>
            </a:r>
            <a:r>
              <a:rPr sz="2000" spc="200" dirty="0">
                <a:latin typeface="Cambria"/>
                <a:cs typeface="Cambria"/>
              </a:rPr>
              <a:t> </a:t>
            </a:r>
            <a:r>
              <a:rPr sz="2000" spc="110" dirty="0">
                <a:latin typeface="Cambria"/>
                <a:cs typeface="Cambria"/>
              </a:rPr>
              <a:t>years </a:t>
            </a:r>
            <a:r>
              <a:rPr sz="2000" spc="-425" dirty="0">
                <a:latin typeface="Cambria"/>
                <a:cs typeface="Cambria"/>
              </a:rPr>
              <a:t> </a:t>
            </a:r>
            <a:r>
              <a:rPr sz="2000" spc="170" dirty="0">
                <a:latin typeface="Cambria"/>
                <a:cs typeface="Cambria"/>
              </a:rPr>
              <a:t>and</a:t>
            </a:r>
            <a:r>
              <a:rPr sz="2000" spc="195" dirty="0">
                <a:latin typeface="Cambria"/>
                <a:cs typeface="Cambria"/>
              </a:rPr>
              <a:t> </a:t>
            </a:r>
            <a:r>
              <a:rPr sz="2000" spc="125" dirty="0">
                <a:latin typeface="Cambria"/>
                <a:cs typeface="Cambria"/>
              </a:rPr>
              <a:t>20:1</a:t>
            </a:r>
            <a:r>
              <a:rPr sz="2000" spc="160"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127635">
              <a:lnSpc>
                <a:spcPct val="100000"/>
              </a:lnSpc>
            </a:pPr>
            <a:r>
              <a:rPr sz="2000" b="1" u="heavy" spc="114" dirty="0">
                <a:uFill>
                  <a:solidFill>
                    <a:srgbClr val="000000"/>
                  </a:solidFill>
                </a:uFill>
                <a:latin typeface="Cambria"/>
                <a:cs typeface="Cambria"/>
              </a:rPr>
              <a:t>Diploma</a:t>
            </a:r>
            <a:r>
              <a:rPr sz="2000" b="1" u="heavy" spc="220" dirty="0">
                <a:uFill>
                  <a:solidFill>
                    <a:srgbClr val="000000"/>
                  </a:solidFill>
                </a:uFill>
                <a:latin typeface="Cambria"/>
                <a:cs typeface="Cambria"/>
              </a:rPr>
              <a:t> </a:t>
            </a:r>
            <a:r>
              <a:rPr sz="2000" b="1" u="heavy" spc="120" dirty="0">
                <a:uFill>
                  <a:solidFill>
                    <a:srgbClr val="000000"/>
                  </a:solidFill>
                </a:uFill>
                <a:latin typeface="Cambria"/>
                <a:cs typeface="Cambria"/>
              </a:rPr>
              <a:t>Engineering</a:t>
            </a:r>
            <a:r>
              <a:rPr sz="2000" b="1" u="heavy" spc="245" dirty="0">
                <a:uFill>
                  <a:solidFill>
                    <a:srgbClr val="000000"/>
                  </a:solidFill>
                </a:uFill>
                <a:latin typeface="Cambria"/>
                <a:cs typeface="Cambria"/>
              </a:rPr>
              <a:t> </a:t>
            </a:r>
            <a:r>
              <a:rPr sz="2000" b="1" u="heavy" spc="90" dirty="0">
                <a:uFill>
                  <a:solidFill>
                    <a:srgbClr val="000000"/>
                  </a:solidFill>
                </a:uFill>
                <a:latin typeface="Cambria"/>
                <a:cs typeface="Cambria"/>
              </a:rPr>
              <a:t>Programs</a:t>
            </a:r>
            <a:r>
              <a:rPr sz="2000" spc="90" dirty="0">
                <a:latin typeface="Cambria"/>
                <a:cs typeface="Cambria"/>
              </a:rPr>
              <a:t>:</a:t>
            </a:r>
            <a:r>
              <a:rPr sz="2000" spc="185" dirty="0">
                <a:latin typeface="Cambria"/>
                <a:cs typeface="Cambria"/>
              </a:rPr>
              <a:t> </a:t>
            </a:r>
            <a:r>
              <a:rPr sz="2000" spc="125" dirty="0">
                <a:latin typeface="Cambria"/>
                <a:cs typeface="Cambria"/>
              </a:rPr>
              <a:t>30:1</a:t>
            </a:r>
            <a:r>
              <a:rPr sz="2000" spc="180" dirty="0">
                <a:latin typeface="Cambria"/>
                <a:cs typeface="Cambria"/>
              </a:rPr>
              <a:t> </a:t>
            </a:r>
            <a:r>
              <a:rPr sz="2000" spc="45" dirty="0">
                <a:latin typeface="Cambria"/>
                <a:cs typeface="Cambria"/>
              </a:rPr>
              <a:t>for</a:t>
            </a:r>
            <a:r>
              <a:rPr sz="2000" spc="185" dirty="0">
                <a:latin typeface="Cambria"/>
                <a:cs typeface="Cambria"/>
              </a:rPr>
              <a:t> </a:t>
            </a:r>
            <a:r>
              <a:rPr sz="2000" spc="120" dirty="0">
                <a:latin typeface="Cambria"/>
                <a:cs typeface="Cambria"/>
              </a:rPr>
              <a:t>the</a:t>
            </a:r>
            <a:r>
              <a:rPr sz="2000" spc="200" dirty="0">
                <a:latin typeface="Cambria"/>
                <a:cs typeface="Cambria"/>
              </a:rPr>
              <a:t> </a:t>
            </a:r>
            <a:r>
              <a:rPr sz="2000" spc="105" dirty="0">
                <a:latin typeface="Cambria"/>
                <a:cs typeface="Cambria"/>
              </a:rPr>
              <a:t>Accreditation</a:t>
            </a:r>
            <a:r>
              <a:rPr sz="2000" spc="185" dirty="0">
                <a:latin typeface="Cambria"/>
                <a:cs typeface="Cambria"/>
              </a:rPr>
              <a:t> </a:t>
            </a:r>
            <a:r>
              <a:rPr sz="2000" spc="45" dirty="0">
                <a:latin typeface="Cambria"/>
                <a:cs typeface="Cambria"/>
              </a:rPr>
              <a:t>of</a:t>
            </a:r>
            <a:r>
              <a:rPr sz="2000" spc="185" dirty="0">
                <a:latin typeface="Cambria"/>
                <a:cs typeface="Cambria"/>
              </a:rPr>
              <a:t> </a:t>
            </a:r>
            <a:r>
              <a:rPr sz="2000" spc="135" dirty="0">
                <a:latin typeface="Cambria"/>
                <a:cs typeface="Cambria"/>
              </a:rPr>
              <a:t>3 </a:t>
            </a:r>
            <a:r>
              <a:rPr sz="2000" spc="-425" dirty="0">
                <a:latin typeface="Cambria"/>
                <a:cs typeface="Cambria"/>
              </a:rPr>
              <a:t> </a:t>
            </a:r>
            <a:r>
              <a:rPr sz="2000" spc="11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5080">
              <a:lnSpc>
                <a:spcPct val="100000"/>
              </a:lnSpc>
            </a:pPr>
            <a:r>
              <a:rPr sz="2000" b="1" u="heavy" spc="180" dirty="0">
                <a:uFill>
                  <a:solidFill>
                    <a:srgbClr val="000000"/>
                  </a:solidFill>
                </a:uFill>
                <a:latin typeface="Cambria"/>
                <a:cs typeface="Cambria"/>
              </a:rPr>
              <a:t>PG</a:t>
            </a:r>
            <a:r>
              <a:rPr sz="2000" b="1" u="heavy" spc="235" dirty="0">
                <a:uFill>
                  <a:solidFill>
                    <a:srgbClr val="000000"/>
                  </a:solidFill>
                </a:uFill>
                <a:latin typeface="Cambria"/>
                <a:cs typeface="Cambria"/>
              </a:rPr>
              <a:t> </a:t>
            </a:r>
            <a:r>
              <a:rPr sz="2000" b="1" u="heavy" spc="140" dirty="0">
                <a:uFill>
                  <a:solidFill>
                    <a:srgbClr val="000000"/>
                  </a:solidFill>
                </a:uFill>
                <a:latin typeface="Cambria"/>
                <a:cs typeface="Cambria"/>
              </a:rPr>
              <a:t>Management</a:t>
            </a:r>
            <a:r>
              <a:rPr sz="2000" b="1" u="heavy" spc="200" dirty="0">
                <a:uFill>
                  <a:solidFill>
                    <a:srgbClr val="000000"/>
                  </a:solidFill>
                </a:uFill>
                <a:latin typeface="Cambria"/>
                <a:cs typeface="Cambria"/>
              </a:rPr>
              <a:t> </a:t>
            </a:r>
            <a:r>
              <a:rPr sz="2000" b="1" u="heavy" spc="95" dirty="0">
                <a:uFill>
                  <a:solidFill>
                    <a:srgbClr val="000000"/>
                  </a:solidFill>
                </a:uFill>
                <a:latin typeface="Cambria"/>
                <a:cs typeface="Cambria"/>
              </a:rPr>
              <a:t>Programs:</a:t>
            </a:r>
            <a:r>
              <a:rPr sz="2000" b="1" spc="200" dirty="0">
                <a:latin typeface="Cambria"/>
                <a:cs typeface="Cambria"/>
              </a:rPr>
              <a:t> </a:t>
            </a:r>
            <a:r>
              <a:rPr sz="2000" spc="125" dirty="0">
                <a:latin typeface="Cambria"/>
                <a:cs typeface="Cambria"/>
              </a:rPr>
              <a:t>25:1</a:t>
            </a:r>
            <a:r>
              <a:rPr sz="2000" spc="160" dirty="0">
                <a:latin typeface="Cambria"/>
                <a:cs typeface="Cambria"/>
              </a:rPr>
              <a:t> </a:t>
            </a:r>
            <a:r>
              <a:rPr sz="2000" spc="55" dirty="0">
                <a:latin typeface="Cambria"/>
                <a:cs typeface="Cambria"/>
              </a:rPr>
              <a:t>for</a:t>
            </a:r>
            <a:r>
              <a:rPr sz="2000" spc="175" dirty="0">
                <a:latin typeface="Cambria"/>
                <a:cs typeface="Cambria"/>
              </a:rPr>
              <a:t> </a:t>
            </a:r>
            <a:r>
              <a:rPr sz="2000" spc="120" dirty="0">
                <a:latin typeface="Cambria"/>
                <a:cs typeface="Cambria"/>
              </a:rPr>
              <a:t>the</a:t>
            </a:r>
            <a:r>
              <a:rPr sz="2000" spc="200" dirty="0">
                <a:latin typeface="Cambria"/>
                <a:cs typeface="Cambria"/>
              </a:rPr>
              <a:t> </a:t>
            </a:r>
            <a:r>
              <a:rPr sz="2000" spc="105" dirty="0">
                <a:latin typeface="Cambria"/>
                <a:cs typeface="Cambria"/>
              </a:rPr>
              <a:t>Accreditation</a:t>
            </a:r>
            <a:r>
              <a:rPr sz="2000" spc="175" dirty="0">
                <a:latin typeface="Cambria"/>
                <a:cs typeface="Cambria"/>
              </a:rPr>
              <a:t> </a:t>
            </a:r>
            <a:r>
              <a:rPr sz="2000" spc="45" dirty="0">
                <a:latin typeface="Cambria"/>
                <a:cs typeface="Cambria"/>
              </a:rPr>
              <a:t>of</a:t>
            </a:r>
            <a:r>
              <a:rPr sz="2000" spc="180" dirty="0">
                <a:latin typeface="Cambria"/>
                <a:cs typeface="Cambria"/>
              </a:rPr>
              <a:t> </a:t>
            </a:r>
            <a:r>
              <a:rPr sz="2000" spc="135" dirty="0">
                <a:latin typeface="Cambria"/>
                <a:cs typeface="Cambria"/>
              </a:rPr>
              <a:t>3</a:t>
            </a:r>
            <a:r>
              <a:rPr sz="2000" spc="200" dirty="0">
                <a:latin typeface="Cambria"/>
                <a:cs typeface="Cambria"/>
              </a:rPr>
              <a:t> </a:t>
            </a:r>
            <a:r>
              <a:rPr sz="2000" spc="110" dirty="0">
                <a:latin typeface="Cambria"/>
                <a:cs typeface="Cambria"/>
              </a:rPr>
              <a:t>years </a:t>
            </a:r>
            <a:r>
              <a:rPr sz="2000" spc="-425" dirty="0">
                <a:latin typeface="Cambria"/>
                <a:cs typeface="Cambria"/>
              </a:rPr>
              <a:t> </a:t>
            </a:r>
            <a:r>
              <a:rPr sz="2000" spc="170" dirty="0">
                <a:latin typeface="Cambria"/>
                <a:cs typeface="Cambria"/>
              </a:rPr>
              <a:t>and</a:t>
            </a:r>
            <a:r>
              <a:rPr sz="2000" spc="195" dirty="0">
                <a:latin typeface="Cambria"/>
                <a:cs typeface="Cambria"/>
              </a:rPr>
              <a:t> </a:t>
            </a:r>
            <a:r>
              <a:rPr sz="2000" spc="125" dirty="0">
                <a:latin typeface="Cambria"/>
                <a:cs typeface="Cambria"/>
              </a:rPr>
              <a:t>15:1</a:t>
            </a:r>
            <a:r>
              <a:rPr sz="2000" spc="160"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20"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75"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a:p>
            <a:pPr>
              <a:lnSpc>
                <a:spcPct val="100000"/>
              </a:lnSpc>
              <a:spcBef>
                <a:spcPts val="55"/>
              </a:spcBef>
            </a:pPr>
            <a:endParaRPr sz="2000" dirty="0">
              <a:latin typeface="Cambria"/>
              <a:cs typeface="Cambria"/>
            </a:endParaRPr>
          </a:p>
          <a:p>
            <a:pPr marL="12700" marR="93980">
              <a:lnSpc>
                <a:spcPct val="100000"/>
              </a:lnSpc>
            </a:pPr>
            <a:r>
              <a:rPr sz="2000" b="1" u="heavy" spc="195" dirty="0">
                <a:uFill>
                  <a:solidFill>
                    <a:srgbClr val="000000"/>
                  </a:solidFill>
                </a:uFill>
                <a:latin typeface="Cambria"/>
                <a:cs typeface="Cambria"/>
              </a:rPr>
              <a:t>UG</a:t>
            </a:r>
            <a:r>
              <a:rPr sz="2000" b="1" u="heavy" spc="220" dirty="0">
                <a:uFill>
                  <a:solidFill>
                    <a:srgbClr val="000000"/>
                  </a:solidFill>
                </a:uFill>
                <a:latin typeface="Cambria"/>
                <a:cs typeface="Cambria"/>
              </a:rPr>
              <a:t> </a:t>
            </a:r>
            <a:r>
              <a:rPr sz="2000" b="1" u="heavy" spc="130" dirty="0">
                <a:uFill>
                  <a:solidFill>
                    <a:srgbClr val="000000"/>
                  </a:solidFill>
                </a:uFill>
                <a:latin typeface="Cambria"/>
                <a:cs typeface="Cambria"/>
              </a:rPr>
              <a:t>Pharmacy:</a:t>
            </a:r>
            <a:r>
              <a:rPr sz="2000" b="1" spc="204" dirty="0">
                <a:latin typeface="Cambria"/>
                <a:cs typeface="Cambria"/>
              </a:rPr>
              <a:t> </a:t>
            </a:r>
            <a:r>
              <a:rPr sz="2000" spc="125" dirty="0">
                <a:latin typeface="Cambria"/>
                <a:cs typeface="Cambria"/>
              </a:rPr>
              <a:t>20:1</a:t>
            </a:r>
            <a:r>
              <a:rPr sz="2000" spc="185" dirty="0">
                <a:latin typeface="Cambria"/>
                <a:cs typeface="Cambria"/>
              </a:rPr>
              <a:t> </a:t>
            </a:r>
            <a:r>
              <a:rPr sz="2000" spc="45" dirty="0">
                <a:latin typeface="Cambria"/>
                <a:cs typeface="Cambria"/>
              </a:rPr>
              <a:t>for</a:t>
            </a:r>
            <a:r>
              <a:rPr sz="2000" spc="200" dirty="0">
                <a:latin typeface="Cambria"/>
                <a:cs typeface="Cambria"/>
              </a:rPr>
              <a:t> </a:t>
            </a:r>
            <a:r>
              <a:rPr sz="2000" spc="114" dirty="0">
                <a:latin typeface="Cambria"/>
                <a:cs typeface="Cambria"/>
              </a:rPr>
              <a:t>the</a:t>
            </a:r>
            <a:r>
              <a:rPr sz="2000" spc="204"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200" dirty="0">
                <a:latin typeface="Cambria"/>
                <a:cs typeface="Cambria"/>
              </a:rPr>
              <a:t> </a:t>
            </a:r>
            <a:r>
              <a:rPr sz="2000" spc="135" dirty="0">
                <a:latin typeface="Cambria"/>
                <a:cs typeface="Cambria"/>
              </a:rPr>
              <a:t>3</a:t>
            </a:r>
            <a:r>
              <a:rPr sz="2000" spc="185" dirty="0">
                <a:latin typeface="Cambria"/>
                <a:cs typeface="Cambria"/>
              </a:rPr>
              <a:t> </a:t>
            </a:r>
            <a:r>
              <a:rPr sz="2000" spc="110" dirty="0">
                <a:latin typeface="Cambria"/>
                <a:cs typeface="Cambria"/>
              </a:rPr>
              <a:t>years</a:t>
            </a:r>
            <a:r>
              <a:rPr sz="2000" spc="160" dirty="0">
                <a:latin typeface="Cambria"/>
                <a:cs typeface="Cambria"/>
              </a:rPr>
              <a:t> </a:t>
            </a:r>
            <a:r>
              <a:rPr sz="2000" spc="170" dirty="0">
                <a:latin typeface="Cambria"/>
                <a:cs typeface="Cambria"/>
              </a:rPr>
              <a:t>and</a:t>
            </a:r>
            <a:r>
              <a:rPr sz="2000" spc="204" dirty="0">
                <a:latin typeface="Cambria"/>
                <a:cs typeface="Cambria"/>
              </a:rPr>
              <a:t> </a:t>
            </a:r>
            <a:r>
              <a:rPr sz="2000" spc="125" dirty="0">
                <a:latin typeface="Cambria"/>
                <a:cs typeface="Cambria"/>
              </a:rPr>
              <a:t>15:1</a:t>
            </a:r>
            <a:r>
              <a:rPr sz="2000" spc="160" dirty="0">
                <a:latin typeface="Cambria"/>
                <a:cs typeface="Cambria"/>
              </a:rPr>
              <a:t> </a:t>
            </a:r>
            <a:r>
              <a:rPr sz="2000" spc="45" dirty="0">
                <a:latin typeface="Cambria"/>
                <a:cs typeface="Cambria"/>
              </a:rPr>
              <a:t>for </a:t>
            </a:r>
            <a:r>
              <a:rPr sz="2000" spc="-425" dirty="0">
                <a:latin typeface="Cambria"/>
                <a:cs typeface="Cambria"/>
              </a:rPr>
              <a:t> </a:t>
            </a:r>
            <a:r>
              <a:rPr sz="2000" spc="120" dirty="0">
                <a:latin typeface="Cambria"/>
                <a:cs typeface="Cambria"/>
              </a:rPr>
              <a:t>the</a:t>
            </a:r>
            <a:r>
              <a:rPr sz="2000" spc="195" dirty="0">
                <a:latin typeface="Cambria"/>
                <a:cs typeface="Cambria"/>
              </a:rPr>
              <a:t> </a:t>
            </a:r>
            <a:r>
              <a:rPr sz="2000" spc="105" dirty="0">
                <a:latin typeface="Cambria"/>
                <a:cs typeface="Cambria"/>
              </a:rPr>
              <a:t>Accreditation</a:t>
            </a:r>
            <a:r>
              <a:rPr sz="2000" spc="180" dirty="0">
                <a:latin typeface="Cambria"/>
                <a:cs typeface="Cambria"/>
              </a:rPr>
              <a:t> </a:t>
            </a:r>
            <a:r>
              <a:rPr sz="2000" spc="45" dirty="0">
                <a:latin typeface="Cambria"/>
                <a:cs typeface="Cambria"/>
              </a:rPr>
              <a:t>of</a:t>
            </a:r>
            <a:r>
              <a:rPr sz="2000" spc="180" dirty="0">
                <a:latin typeface="Cambria"/>
                <a:cs typeface="Cambria"/>
              </a:rPr>
              <a:t> </a:t>
            </a:r>
            <a:r>
              <a:rPr sz="2000" spc="135" dirty="0">
                <a:latin typeface="Cambria"/>
                <a:cs typeface="Cambria"/>
              </a:rPr>
              <a:t>6</a:t>
            </a:r>
            <a:r>
              <a:rPr sz="2000" spc="200" dirty="0">
                <a:latin typeface="Cambria"/>
                <a:cs typeface="Cambria"/>
              </a:rPr>
              <a:t> </a:t>
            </a:r>
            <a:r>
              <a:rPr sz="2000" spc="130" dirty="0">
                <a:latin typeface="Cambria"/>
                <a:cs typeface="Cambria"/>
              </a:rPr>
              <a:t>years.</a:t>
            </a:r>
            <a:endParaRPr sz="2000" dirty="0">
              <a:latin typeface="Cambria"/>
              <a:cs typeface="Cambria"/>
            </a:endParaRPr>
          </a:p>
        </p:txBody>
      </p:sp>
      <p:pic>
        <p:nvPicPr>
          <p:cNvPr id="3" name="object 3"/>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972" y="641174"/>
            <a:ext cx="7884795" cy="574040"/>
          </a:xfrm>
          <a:prstGeom prst="rect">
            <a:avLst/>
          </a:prstGeom>
        </p:spPr>
        <p:txBody>
          <a:bodyPr vert="horz" wrap="square" lIns="0" tIns="12700" rIns="0" bIns="0" rtlCol="0">
            <a:spAutoFit/>
          </a:bodyPr>
          <a:lstStyle/>
          <a:p>
            <a:pPr marL="12700">
              <a:lnSpc>
                <a:spcPct val="100000"/>
              </a:lnSpc>
              <a:spcBef>
                <a:spcPts val="100"/>
              </a:spcBef>
              <a:tabLst>
                <a:tab pos="3189605" algn="l"/>
                <a:tab pos="5338445" algn="l"/>
              </a:tabLst>
            </a:pPr>
            <a:r>
              <a:rPr sz="3600" b="1" u="heavy" spc="204" dirty="0">
                <a:solidFill>
                  <a:srgbClr val="4B390D"/>
                </a:solidFill>
                <a:uFill>
                  <a:solidFill>
                    <a:srgbClr val="000000"/>
                  </a:solidFill>
                </a:uFill>
                <a:latin typeface="Cambria"/>
                <a:cs typeface="Cambria"/>
              </a:rPr>
              <a:t>Attributes</a:t>
            </a:r>
            <a:r>
              <a:rPr sz="3600" b="1" u="heavy" spc="400" dirty="0">
                <a:solidFill>
                  <a:srgbClr val="4B390D"/>
                </a:solidFill>
                <a:uFill>
                  <a:solidFill>
                    <a:srgbClr val="000000"/>
                  </a:solidFill>
                </a:uFill>
                <a:latin typeface="Cambria"/>
                <a:cs typeface="Cambria"/>
              </a:rPr>
              <a:t> </a:t>
            </a:r>
            <a:r>
              <a:rPr sz="3600" b="1" u="heavy" spc="185" dirty="0">
                <a:solidFill>
                  <a:srgbClr val="4B390D"/>
                </a:solidFill>
                <a:uFill>
                  <a:solidFill>
                    <a:srgbClr val="000000"/>
                  </a:solidFill>
                </a:uFill>
                <a:latin typeface="Cambria"/>
                <a:cs typeface="Cambria"/>
              </a:rPr>
              <a:t>of	</a:t>
            </a:r>
            <a:r>
              <a:rPr sz="3600" b="1" u="heavy" spc="155" dirty="0">
                <a:solidFill>
                  <a:srgbClr val="4B390D"/>
                </a:solidFill>
                <a:uFill>
                  <a:solidFill>
                    <a:srgbClr val="000000"/>
                  </a:solidFill>
                </a:uFill>
                <a:latin typeface="Cambria"/>
                <a:cs typeface="Cambria"/>
              </a:rPr>
              <a:t>Program	</a:t>
            </a:r>
            <a:r>
              <a:rPr sz="3600" b="1" u="heavy" spc="210" dirty="0">
                <a:solidFill>
                  <a:srgbClr val="4B390D"/>
                </a:solidFill>
                <a:uFill>
                  <a:solidFill>
                    <a:srgbClr val="000000"/>
                  </a:solidFill>
                </a:uFill>
                <a:latin typeface="Cambria"/>
                <a:cs typeface="Cambria"/>
              </a:rPr>
              <a:t>Evaluators</a:t>
            </a:r>
            <a:endParaRPr sz="3600" b="1" dirty="0">
              <a:solidFill>
                <a:srgbClr val="4B390D"/>
              </a:solidFill>
              <a:latin typeface="Cambria"/>
              <a:cs typeface="Cambria"/>
            </a:endParaRPr>
          </a:p>
        </p:txBody>
      </p:sp>
      <p:sp>
        <p:nvSpPr>
          <p:cNvPr id="3" name="object 3"/>
          <p:cNvSpPr txBox="1"/>
          <p:nvPr/>
        </p:nvSpPr>
        <p:spPr>
          <a:xfrm>
            <a:off x="1308674" y="1895297"/>
            <a:ext cx="4185285" cy="4216400"/>
          </a:xfrm>
          <a:prstGeom prst="rect">
            <a:avLst/>
          </a:prstGeom>
        </p:spPr>
        <p:txBody>
          <a:bodyPr vert="horz" wrap="square" lIns="0" tIns="12065" rIns="0" bIns="0" rtlCol="0">
            <a:spAutoFit/>
          </a:bodyPr>
          <a:lstStyle/>
          <a:p>
            <a:pPr marL="354965" indent="-342900">
              <a:lnSpc>
                <a:spcPct val="100000"/>
              </a:lnSpc>
              <a:spcBef>
                <a:spcPts val="95"/>
              </a:spcBef>
              <a:buFont typeface="Arial MT"/>
              <a:buChar char="•"/>
              <a:tabLst>
                <a:tab pos="354965" algn="l"/>
                <a:tab pos="355600" algn="l"/>
              </a:tabLst>
            </a:pPr>
            <a:r>
              <a:rPr sz="2500" spc="190" dirty="0">
                <a:latin typeface="Cambria"/>
                <a:cs typeface="Cambria"/>
              </a:rPr>
              <a:t>Enthusiastic</a:t>
            </a:r>
            <a:r>
              <a:rPr sz="2500" spc="290" dirty="0">
                <a:latin typeface="Cambria"/>
                <a:cs typeface="Cambria"/>
              </a:rPr>
              <a:t> </a:t>
            </a:r>
            <a:r>
              <a:rPr sz="2500" spc="110" dirty="0">
                <a:latin typeface="Cambria"/>
                <a:cs typeface="Cambria"/>
              </a:rPr>
              <a:t>volunteer</a:t>
            </a:r>
            <a:endParaRPr sz="2500">
              <a:latin typeface="Cambria"/>
              <a:cs typeface="Cambria"/>
            </a:endParaRPr>
          </a:p>
          <a:p>
            <a:pPr marL="354965" indent="-342900">
              <a:lnSpc>
                <a:spcPct val="100000"/>
              </a:lnSpc>
              <a:buFont typeface="Arial MT"/>
              <a:buChar char="•"/>
              <a:tabLst>
                <a:tab pos="354965" algn="l"/>
                <a:tab pos="355600" algn="l"/>
              </a:tabLst>
            </a:pPr>
            <a:r>
              <a:rPr sz="2500" spc="135" dirty="0">
                <a:latin typeface="Cambria"/>
                <a:cs typeface="Cambria"/>
              </a:rPr>
              <a:t>Technically</a:t>
            </a:r>
            <a:r>
              <a:rPr sz="2500" spc="275" dirty="0">
                <a:latin typeface="Cambria"/>
                <a:cs typeface="Cambria"/>
              </a:rPr>
              <a:t> </a:t>
            </a:r>
            <a:r>
              <a:rPr sz="2500" spc="140" dirty="0">
                <a:latin typeface="Cambria"/>
                <a:cs typeface="Cambria"/>
              </a:rPr>
              <a:t>competent</a:t>
            </a:r>
            <a:endParaRPr sz="2500">
              <a:latin typeface="Cambria"/>
              <a:cs typeface="Cambria"/>
            </a:endParaRPr>
          </a:p>
          <a:p>
            <a:pPr marL="354965" indent="-342900">
              <a:lnSpc>
                <a:spcPct val="100000"/>
              </a:lnSpc>
              <a:buFont typeface="Arial MT"/>
              <a:buChar char="•"/>
              <a:tabLst>
                <a:tab pos="354965" algn="l"/>
                <a:tab pos="355600" algn="l"/>
              </a:tabLst>
            </a:pPr>
            <a:r>
              <a:rPr sz="2500" spc="105" dirty="0">
                <a:latin typeface="Cambria"/>
                <a:cs typeface="Cambria"/>
              </a:rPr>
              <a:t>Well-regarded</a:t>
            </a:r>
            <a:endParaRPr sz="2500">
              <a:latin typeface="Cambria"/>
              <a:cs typeface="Cambria"/>
            </a:endParaRPr>
          </a:p>
          <a:p>
            <a:pPr marL="354965" indent="-342900">
              <a:lnSpc>
                <a:spcPct val="100000"/>
              </a:lnSpc>
              <a:buFont typeface="Arial MT"/>
              <a:buChar char="•"/>
              <a:tabLst>
                <a:tab pos="354965" algn="l"/>
                <a:tab pos="355600" algn="l"/>
              </a:tabLst>
            </a:pPr>
            <a:r>
              <a:rPr sz="2500" spc="105" dirty="0">
                <a:latin typeface="Cambria"/>
                <a:cs typeface="Cambria"/>
              </a:rPr>
              <a:t>Effective</a:t>
            </a:r>
            <a:r>
              <a:rPr sz="2500" spc="215" dirty="0">
                <a:latin typeface="Cambria"/>
                <a:cs typeface="Cambria"/>
              </a:rPr>
              <a:t> </a:t>
            </a:r>
            <a:r>
              <a:rPr sz="2500" spc="175" dirty="0">
                <a:latin typeface="Cambria"/>
                <a:cs typeface="Cambria"/>
              </a:rPr>
              <a:t>communication</a:t>
            </a:r>
            <a:endParaRPr sz="2500">
              <a:latin typeface="Cambria"/>
              <a:cs typeface="Cambria"/>
            </a:endParaRPr>
          </a:p>
          <a:p>
            <a:pPr marL="354965" indent="-342900">
              <a:lnSpc>
                <a:spcPct val="100000"/>
              </a:lnSpc>
              <a:buFont typeface="Arial MT"/>
              <a:buChar char="•"/>
              <a:tabLst>
                <a:tab pos="354965" algn="l"/>
                <a:tab pos="355600" algn="l"/>
              </a:tabLst>
            </a:pPr>
            <a:r>
              <a:rPr sz="2500" spc="135" dirty="0">
                <a:latin typeface="Cambria"/>
                <a:cs typeface="Cambria"/>
              </a:rPr>
              <a:t>Listening</a:t>
            </a:r>
            <a:r>
              <a:rPr sz="2500" spc="270" dirty="0">
                <a:latin typeface="Cambria"/>
                <a:cs typeface="Cambria"/>
              </a:rPr>
              <a:t> </a:t>
            </a:r>
            <a:r>
              <a:rPr sz="2500" spc="120" dirty="0">
                <a:latin typeface="Cambria"/>
                <a:cs typeface="Cambria"/>
              </a:rPr>
              <a:t>skill</a:t>
            </a:r>
            <a:endParaRPr sz="2500">
              <a:latin typeface="Cambria"/>
              <a:cs typeface="Cambria"/>
            </a:endParaRPr>
          </a:p>
          <a:p>
            <a:pPr marL="354965" indent="-342900">
              <a:lnSpc>
                <a:spcPct val="100000"/>
              </a:lnSpc>
              <a:buFont typeface="Arial MT"/>
              <a:buChar char="•"/>
              <a:tabLst>
                <a:tab pos="354965" algn="l"/>
                <a:tab pos="355600" algn="l"/>
              </a:tabLst>
            </a:pPr>
            <a:r>
              <a:rPr sz="2500" spc="125" dirty="0">
                <a:latin typeface="Cambria"/>
                <a:cs typeface="Cambria"/>
              </a:rPr>
              <a:t>Interpersonal</a:t>
            </a:r>
            <a:r>
              <a:rPr sz="2500" spc="245" dirty="0">
                <a:latin typeface="Cambria"/>
                <a:cs typeface="Cambria"/>
              </a:rPr>
              <a:t> </a:t>
            </a:r>
            <a:r>
              <a:rPr sz="2500" spc="125" dirty="0">
                <a:latin typeface="Cambria"/>
                <a:cs typeface="Cambria"/>
              </a:rPr>
              <a:t>skill</a:t>
            </a:r>
            <a:endParaRPr sz="2500">
              <a:latin typeface="Cambria"/>
              <a:cs typeface="Cambria"/>
            </a:endParaRPr>
          </a:p>
          <a:p>
            <a:pPr marL="354965" indent="-342900">
              <a:lnSpc>
                <a:spcPct val="100000"/>
              </a:lnSpc>
              <a:buFont typeface="Arial MT"/>
              <a:buChar char="•"/>
              <a:tabLst>
                <a:tab pos="354965" algn="l"/>
                <a:tab pos="355600" algn="l"/>
              </a:tabLst>
            </a:pPr>
            <a:r>
              <a:rPr sz="2500" spc="120" dirty="0">
                <a:latin typeface="Cambria"/>
                <a:cs typeface="Cambria"/>
              </a:rPr>
              <a:t>Team-oriented</a:t>
            </a:r>
            <a:endParaRPr sz="2500">
              <a:latin typeface="Cambria"/>
              <a:cs typeface="Cambria"/>
            </a:endParaRPr>
          </a:p>
          <a:p>
            <a:pPr marL="354965" indent="-342900">
              <a:lnSpc>
                <a:spcPct val="100000"/>
              </a:lnSpc>
              <a:buFont typeface="Arial MT"/>
              <a:buChar char="•"/>
              <a:tabLst>
                <a:tab pos="354965" algn="l"/>
                <a:tab pos="355600" algn="l"/>
              </a:tabLst>
            </a:pPr>
            <a:r>
              <a:rPr sz="2500" spc="120" dirty="0">
                <a:latin typeface="Cambria"/>
                <a:cs typeface="Cambria"/>
              </a:rPr>
              <a:t>Professional</a:t>
            </a:r>
            <a:r>
              <a:rPr sz="2500" spc="250" dirty="0">
                <a:latin typeface="Cambria"/>
                <a:cs typeface="Cambria"/>
              </a:rPr>
              <a:t> </a:t>
            </a:r>
            <a:r>
              <a:rPr sz="2500" spc="165" dirty="0">
                <a:latin typeface="Cambria"/>
                <a:cs typeface="Cambria"/>
              </a:rPr>
              <a:t>approach</a:t>
            </a:r>
            <a:endParaRPr sz="2500">
              <a:latin typeface="Cambria"/>
              <a:cs typeface="Cambria"/>
            </a:endParaRPr>
          </a:p>
          <a:p>
            <a:pPr marL="354965" indent="-342900">
              <a:lnSpc>
                <a:spcPct val="100000"/>
              </a:lnSpc>
              <a:buFont typeface="Arial MT"/>
              <a:buChar char="•"/>
              <a:tabLst>
                <a:tab pos="354965" algn="l"/>
                <a:tab pos="355600" algn="l"/>
              </a:tabLst>
            </a:pPr>
            <a:r>
              <a:rPr sz="2500" spc="180" dirty="0">
                <a:latin typeface="Cambria"/>
                <a:cs typeface="Cambria"/>
              </a:rPr>
              <a:t>Courteous</a:t>
            </a:r>
            <a:endParaRPr sz="2500">
              <a:latin typeface="Cambria"/>
              <a:cs typeface="Cambria"/>
            </a:endParaRPr>
          </a:p>
          <a:p>
            <a:pPr marL="354965" indent="-342900">
              <a:lnSpc>
                <a:spcPct val="100000"/>
              </a:lnSpc>
              <a:buFont typeface="Arial MT"/>
              <a:buChar char="•"/>
              <a:tabLst>
                <a:tab pos="354965" algn="l"/>
                <a:tab pos="355600" algn="l"/>
              </a:tabLst>
            </a:pPr>
            <a:r>
              <a:rPr sz="2500" spc="110" dirty="0">
                <a:latin typeface="Cambria"/>
                <a:cs typeface="Cambria"/>
              </a:rPr>
              <a:t>Time</a:t>
            </a:r>
            <a:r>
              <a:rPr sz="2500" spc="220" dirty="0">
                <a:latin typeface="Cambria"/>
                <a:cs typeface="Cambria"/>
              </a:rPr>
              <a:t> </a:t>
            </a:r>
            <a:r>
              <a:rPr sz="2500" spc="180" dirty="0">
                <a:latin typeface="Cambria"/>
                <a:cs typeface="Cambria"/>
              </a:rPr>
              <a:t>management</a:t>
            </a:r>
            <a:endParaRPr sz="2500">
              <a:latin typeface="Cambria"/>
              <a:cs typeface="Cambria"/>
            </a:endParaRPr>
          </a:p>
          <a:p>
            <a:pPr marL="354965" indent="-342900">
              <a:lnSpc>
                <a:spcPct val="100000"/>
              </a:lnSpc>
              <a:buFont typeface="Arial MT"/>
              <a:buChar char="•"/>
              <a:tabLst>
                <a:tab pos="354965" algn="l"/>
                <a:tab pos="355600" algn="l"/>
              </a:tabLst>
            </a:pPr>
            <a:r>
              <a:rPr sz="2500" spc="150" dirty="0">
                <a:latin typeface="Cambria"/>
                <a:cs typeface="Cambria"/>
              </a:rPr>
              <a:t>Organized</a:t>
            </a:r>
            <a:endParaRPr sz="2500">
              <a:latin typeface="Cambria"/>
              <a:cs typeface="Cambria"/>
            </a:endParaRPr>
          </a:p>
        </p:txBody>
      </p:sp>
      <p:pic>
        <p:nvPicPr>
          <p:cNvPr id="4" name="object 2">
            <a:extLst>
              <a:ext uri="{FF2B5EF4-FFF2-40B4-BE49-F238E27FC236}">
                <a16:creationId xmlns:a16="http://schemas.microsoft.com/office/drawing/2014/main" id="{5103C8FB-A691-47E4-86E4-170A065AA421}"/>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6761" y="639507"/>
            <a:ext cx="5075555" cy="635000"/>
          </a:xfrm>
          <a:prstGeom prst="rect">
            <a:avLst/>
          </a:prstGeom>
        </p:spPr>
        <p:txBody>
          <a:bodyPr vert="horz" wrap="square" lIns="0" tIns="12065" rIns="0" bIns="0" rtlCol="0">
            <a:spAutoFit/>
          </a:bodyPr>
          <a:lstStyle/>
          <a:p>
            <a:pPr marL="12700">
              <a:lnSpc>
                <a:spcPct val="100000"/>
              </a:lnSpc>
              <a:spcBef>
                <a:spcPts val="95"/>
              </a:spcBef>
              <a:tabLst>
                <a:tab pos="2301240" algn="l"/>
                <a:tab pos="2981325" algn="l"/>
              </a:tabLst>
            </a:pPr>
            <a:r>
              <a:rPr sz="4000" b="1" u="heavy" spc="660" dirty="0">
                <a:solidFill>
                  <a:srgbClr val="4B390D"/>
                </a:solidFill>
                <a:uFill>
                  <a:solidFill>
                    <a:srgbClr val="000000"/>
                  </a:solidFill>
                </a:uFill>
                <a:latin typeface="Cambria"/>
                <a:cs typeface="Cambria"/>
              </a:rPr>
              <a:t>C</a:t>
            </a:r>
            <a:r>
              <a:rPr sz="4000" b="1" u="heavy" spc="195" dirty="0">
                <a:solidFill>
                  <a:srgbClr val="4B390D"/>
                </a:solidFill>
                <a:uFill>
                  <a:solidFill>
                    <a:srgbClr val="000000"/>
                  </a:solidFill>
                </a:uFill>
                <a:latin typeface="Cambria"/>
                <a:cs typeface="Cambria"/>
              </a:rPr>
              <a:t>o</a:t>
            </a:r>
            <a:r>
              <a:rPr sz="4000" b="1" u="heavy" spc="295" dirty="0">
                <a:solidFill>
                  <a:srgbClr val="4B390D"/>
                </a:solidFill>
                <a:uFill>
                  <a:solidFill>
                    <a:srgbClr val="000000"/>
                  </a:solidFill>
                </a:uFill>
                <a:latin typeface="Cambria"/>
                <a:cs typeface="Cambria"/>
              </a:rPr>
              <a:t>n</a:t>
            </a:r>
            <a:r>
              <a:rPr sz="4000" b="1" u="heavy" spc="210" dirty="0">
                <a:solidFill>
                  <a:srgbClr val="4B390D"/>
                </a:solidFill>
                <a:uFill>
                  <a:solidFill>
                    <a:srgbClr val="000000"/>
                  </a:solidFill>
                </a:uFill>
                <a:latin typeface="Cambria"/>
                <a:cs typeface="Cambria"/>
              </a:rPr>
              <a:t>f</a:t>
            </a:r>
            <a:r>
              <a:rPr sz="4000" b="1" u="heavy" spc="125" dirty="0">
                <a:solidFill>
                  <a:srgbClr val="4B390D"/>
                </a:solidFill>
                <a:uFill>
                  <a:solidFill>
                    <a:srgbClr val="000000"/>
                  </a:solidFill>
                </a:uFill>
                <a:latin typeface="Cambria"/>
                <a:cs typeface="Cambria"/>
              </a:rPr>
              <a:t>l</a:t>
            </a:r>
            <a:r>
              <a:rPr sz="4000" b="1" u="heavy" spc="180" dirty="0">
                <a:solidFill>
                  <a:srgbClr val="4B390D"/>
                </a:solidFill>
                <a:uFill>
                  <a:solidFill>
                    <a:srgbClr val="000000"/>
                  </a:solidFill>
                </a:uFill>
                <a:latin typeface="Cambria"/>
                <a:cs typeface="Cambria"/>
              </a:rPr>
              <a:t>i</a:t>
            </a:r>
            <a:r>
              <a:rPr sz="4000" b="1" u="heavy" spc="434" dirty="0">
                <a:solidFill>
                  <a:srgbClr val="4B390D"/>
                </a:solidFill>
                <a:uFill>
                  <a:solidFill>
                    <a:srgbClr val="000000"/>
                  </a:solidFill>
                </a:uFill>
                <a:latin typeface="Cambria"/>
                <a:cs typeface="Cambria"/>
              </a:rPr>
              <a:t>c</a:t>
            </a:r>
            <a:r>
              <a:rPr sz="4000" b="1" u="heavy" spc="375" dirty="0">
                <a:solidFill>
                  <a:srgbClr val="4B390D"/>
                </a:solidFill>
                <a:uFill>
                  <a:solidFill>
                    <a:srgbClr val="000000"/>
                  </a:solidFill>
                </a:uFill>
                <a:latin typeface="Cambria"/>
                <a:cs typeface="Cambria"/>
              </a:rPr>
              <a:t>t</a:t>
            </a:r>
            <a:r>
              <a:rPr sz="4000" b="1" u="heavy" dirty="0">
                <a:solidFill>
                  <a:srgbClr val="4B390D"/>
                </a:solidFill>
                <a:uFill>
                  <a:solidFill>
                    <a:srgbClr val="000000"/>
                  </a:solidFill>
                </a:uFill>
                <a:latin typeface="Cambria"/>
                <a:cs typeface="Cambria"/>
              </a:rPr>
              <a:t>	</a:t>
            </a:r>
            <a:r>
              <a:rPr sz="4000" b="1" u="heavy" spc="195" dirty="0">
                <a:solidFill>
                  <a:srgbClr val="4B390D"/>
                </a:solidFill>
                <a:uFill>
                  <a:solidFill>
                    <a:srgbClr val="000000"/>
                  </a:solidFill>
                </a:uFill>
                <a:latin typeface="Cambria"/>
                <a:cs typeface="Cambria"/>
              </a:rPr>
              <a:t>o</a:t>
            </a:r>
            <a:r>
              <a:rPr sz="4000" b="1" u="heavy" spc="210" dirty="0">
                <a:solidFill>
                  <a:srgbClr val="4B390D"/>
                </a:solidFill>
                <a:uFill>
                  <a:solidFill>
                    <a:srgbClr val="000000"/>
                  </a:solidFill>
                </a:uFill>
                <a:latin typeface="Cambria"/>
                <a:cs typeface="Cambria"/>
              </a:rPr>
              <a:t>f</a:t>
            </a:r>
            <a:r>
              <a:rPr sz="4000" b="1" u="heavy" dirty="0">
                <a:solidFill>
                  <a:srgbClr val="4B390D"/>
                </a:solidFill>
                <a:uFill>
                  <a:solidFill>
                    <a:srgbClr val="000000"/>
                  </a:solidFill>
                </a:uFill>
                <a:latin typeface="Cambria"/>
                <a:cs typeface="Cambria"/>
              </a:rPr>
              <a:t>	</a:t>
            </a:r>
            <a:r>
              <a:rPr lang="en-US" sz="4000" b="1" u="heavy" spc="180" dirty="0">
                <a:solidFill>
                  <a:srgbClr val="4B390D"/>
                </a:solidFill>
                <a:uFill>
                  <a:solidFill>
                    <a:srgbClr val="000000"/>
                  </a:solidFill>
                </a:uFill>
                <a:latin typeface="Cambria"/>
                <a:cs typeface="Cambria"/>
              </a:rPr>
              <a:t>I</a:t>
            </a:r>
            <a:r>
              <a:rPr sz="4000" b="1" u="heavy" spc="295" dirty="0">
                <a:solidFill>
                  <a:srgbClr val="4B390D"/>
                </a:solidFill>
                <a:uFill>
                  <a:solidFill>
                    <a:srgbClr val="000000"/>
                  </a:solidFill>
                </a:uFill>
                <a:latin typeface="Cambria"/>
                <a:cs typeface="Cambria"/>
              </a:rPr>
              <a:t>n</a:t>
            </a:r>
            <a:r>
              <a:rPr sz="4000" b="1" u="heavy" spc="375" dirty="0">
                <a:solidFill>
                  <a:srgbClr val="4B390D"/>
                </a:solidFill>
                <a:uFill>
                  <a:solidFill>
                    <a:srgbClr val="000000"/>
                  </a:solidFill>
                </a:uFill>
                <a:latin typeface="Cambria"/>
                <a:cs typeface="Cambria"/>
              </a:rPr>
              <a:t>t</a:t>
            </a:r>
            <a:r>
              <a:rPr sz="4000" b="1" u="heavy" spc="190" dirty="0">
                <a:solidFill>
                  <a:srgbClr val="4B390D"/>
                </a:solidFill>
                <a:uFill>
                  <a:solidFill>
                    <a:srgbClr val="000000"/>
                  </a:solidFill>
                </a:uFill>
                <a:latin typeface="Cambria"/>
                <a:cs typeface="Cambria"/>
              </a:rPr>
              <a:t>e</a:t>
            </a:r>
            <a:r>
              <a:rPr sz="4000" b="1" u="heavy" spc="-10" dirty="0">
                <a:solidFill>
                  <a:srgbClr val="4B390D"/>
                </a:solidFill>
                <a:uFill>
                  <a:solidFill>
                    <a:srgbClr val="000000"/>
                  </a:solidFill>
                </a:uFill>
                <a:latin typeface="Cambria"/>
                <a:cs typeface="Cambria"/>
              </a:rPr>
              <a:t>r</a:t>
            </a:r>
            <a:r>
              <a:rPr sz="4000" b="1" u="heavy" spc="190" dirty="0">
                <a:solidFill>
                  <a:srgbClr val="4B390D"/>
                </a:solidFill>
                <a:uFill>
                  <a:solidFill>
                    <a:srgbClr val="000000"/>
                  </a:solidFill>
                </a:uFill>
                <a:latin typeface="Cambria"/>
                <a:cs typeface="Cambria"/>
              </a:rPr>
              <a:t>e</a:t>
            </a:r>
            <a:r>
              <a:rPr sz="4000" b="1" u="heavy" spc="235" dirty="0">
                <a:solidFill>
                  <a:srgbClr val="4B390D"/>
                </a:solidFill>
                <a:uFill>
                  <a:solidFill>
                    <a:srgbClr val="000000"/>
                  </a:solidFill>
                </a:uFill>
                <a:latin typeface="Cambria"/>
                <a:cs typeface="Cambria"/>
              </a:rPr>
              <a:t>s</a:t>
            </a:r>
            <a:r>
              <a:rPr sz="4000" b="1" u="heavy" spc="375" dirty="0">
                <a:solidFill>
                  <a:srgbClr val="4B390D"/>
                </a:solidFill>
                <a:uFill>
                  <a:solidFill>
                    <a:srgbClr val="000000"/>
                  </a:solidFill>
                </a:uFill>
                <a:latin typeface="Cambria"/>
                <a:cs typeface="Cambria"/>
              </a:rPr>
              <a:t>t</a:t>
            </a:r>
            <a:endParaRPr sz="4000" b="1" dirty="0">
              <a:solidFill>
                <a:srgbClr val="4B390D"/>
              </a:solidFill>
              <a:latin typeface="Cambria"/>
              <a:cs typeface="Cambria"/>
            </a:endParaRPr>
          </a:p>
        </p:txBody>
      </p:sp>
      <p:sp>
        <p:nvSpPr>
          <p:cNvPr id="3" name="object 3"/>
          <p:cNvSpPr txBox="1"/>
          <p:nvPr/>
        </p:nvSpPr>
        <p:spPr>
          <a:xfrm>
            <a:off x="546100" y="1895297"/>
            <a:ext cx="9601200" cy="4477508"/>
          </a:xfrm>
          <a:prstGeom prst="rect">
            <a:avLst/>
          </a:prstGeom>
        </p:spPr>
        <p:txBody>
          <a:bodyPr vert="horz" wrap="square" lIns="0" tIns="12065" rIns="0" bIns="0" rtlCol="0">
            <a:spAutoFit/>
          </a:bodyPr>
          <a:lstStyle/>
          <a:p>
            <a:pPr marL="12065">
              <a:lnSpc>
                <a:spcPct val="100000"/>
              </a:lnSpc>
              <a:spcBef>
                <a:spcPts val="95"/>
              </a:spcBef>
              <a:tabLst>
                <a:tab pos="354965" algn="l"/>
                <a:tab pos="355600" algn="l"/>
              </a:tabLst>
            </a:pPr>
            <a:r>
              <a:rPr sz="2800" b="1" spc="125" dirty="0">
                <a:latin typeface="Calibri" panose="020F0502020204030204" pitchFamily="34" charset="0"/>
                <a:ea typeface="Calibri" panose="020F0502020204030204" pitchFamily="34" charset="0"/>
                <a:cs typeface="Calibri" panose="020F0502020204030204" pitchFamily="34" charset="0"/>
              </a:rPr>
              <a:t>Definition</a:t>
            </a:r>
            <a:r>
              <a:rPr sz="2800" b="1" spc="295" dirty="0">
                <a:latin typeface="Calibri" panose="020F0502020204030204" pitchFamily="34" charset="0"/>
                <a:ea typeface="Calibri" panose="020F0502020204030204" pitchFamily="34" charset="0"/>
                <a:cs typeface="Calibri" panose="020F0502020204030204" pitchFamily="34" charset="0"/>
              </a:rPr>
              <a:t> </a:t>
            </a:r>
            <a:r>
              <a:rPr sz="2800" b="1" spc="50" dirty="0">
                <a:latin typeface="Calibri" panose="020F0502020204030204" pitchFamily="34" charset="0"/>
                <a:ea typeface="Calibri" panose="020F0502020204030204" pitchFamily="34" charset="0"/>
                <a:cs typeface="Calibri" panose="020F0502020204030204" pitchFamily="34" charset="0"/>
              </a:rPr>
              <a:t>of</a:t>
            </a:r>
            <a:r>
              <a:rPr sz="2800" b="1" spc="245" dirty="0">
                <a:latin typeface="Calibri" panose="020F0502020204030204" pitchFamily="34" charset="0"/>
                <a:ea typeface="Calibri" panose="020F0502020204030204" pitchFamily="34" charset="0"/>
                <a:cs typeface="Calibri" panose="020F0502020204030204" pitchFamily="34" charset="0"/>
              </a:rPr>
              <a:t> </a:t>
            </a:r>
            <a:r>
              <a:rPr sz="2800" b="1" spc="125" dirty="0">
                <a:latin typeface="Calibri" panose="020F0502020204030204" pitchFamily="34" charset="0"/>
                <a:ea typeface="Calibri" panose="020F0502020204030204" pitchFamily="34" charset="0"/>
                <a:cs typeface="Calibri" panose="020F0502020204030204" pitchFamily="34" charset="0"/>
              </a:rPr>
              <a:t>possible</a:t>
            </a:r>
            <a:r>
              <a:rPr sz="2800" b="1" spc="295" dirty="0">
                <a:latin typeface="Calibri" panose="020F0502020204030204" pitchFamily="34" charset="0"/>
                <a:ea typeface="Calibri" panose="020F0502020204030204" pitchFamily="34" charset="0"/>
                <a:cs typeface="Calibri" panose="020F0502020204030204" pitchFamily="34" charset="0"/>
              </a:rPr>
              <a:t> </a:t>
            </a:r>
            <a:r>
              <a:rPr sz="2800" b="1" spc="114" dirty="0">
                <a:latin typeface="Calibri" panose="020F0502020204030204" pitchFamily="34" charset="0"/>
                <a:ea typeface="Calibri" panose="020F0502020204030204" pitchFamily="34" charset="0"/>
                <a:cs typeface="Calibri" panose="020F0502020204030204" pitchFamily="34" charset="0"/>
              </a:rPr>
              <a:t>conflict</a:t>
            </a:r>
            <a:r>
              <a:rPr sz="2800" b="1" spc="270" dirty="0">
                <a:latin typeface="Calibri" panose="020F0502020204030204" pitchFamily="34" charset="0"/>
                <a:ea typeface="Calibri" panose="020F0502020204030204" pitchFamily="34" charset="0"/>
                <a:cs typeface="Calibri" panose="020F0502020204030204" pitchFamily="34" charset="0"/>
              </a:rPr>
              <a:t> </a:t>
            </a:r>
            <a:r>
              <a:rPr sz="2800" b="1" spc="50" dirty="0">
                <a:latin typeface="Calibri" panose="020F0502020204030204" pitchFamily="34" charset="0"/>
                <a:ea typeface="Calibri" panose="020F0502020204030204" pitchFamily="34" charset="0"/>
                <a:cs typeface="Calibri" panose="020F0502020204030204" pitchFamily="34" charset="0"/>
              </a:rPr>
              <a:t>of</a:t>
            </a:r>
            <a:r>
              <a:rPr sz="2800" b="1" spc="275" dirty="0">
                <a:latin typeface="Calibri" panose="020F0502020204030204" pitchFamily="34" charset="0"/>
                <a:ea typeface="Calibri" panose="020F0502020204030204" pitchFamily="34" charset="0"/>
                <a:cs typeface="Calibri" panose="020F0502020204030204" pitchFamily="34" charset="0"/>
              </a:rPr>
              <a:t> </a:t>
            </a:r>
            <a:r>
              <a:rPr sz="2800" b="1" spc="114" dirty="0">
                <a:latin typeface="Calibri" panose="020F0502020204030204" pitchFamily="34" charset="0"/>
                <a:ea typeface="Calibri" panose="020F0502020204030204" pitchFamily="34" charset="0"/>
                <a:cs typeface="Calibri" panose="020F0502020204030204" pitchFamily="34" charset="0"/>
              </a:rPr>
              <a:t>interest:</a:t>
            </a:r>
            <a:endParaRPr lang="en-US" sz="2800" b="1" spc="114" dirty="0">
              <a:latin typeface="Calibri" panose="020F0502020204030204" pitchFamily="34" charset="0"/>
              <a:ea typeface="Calibri" panose="020F0502020204030204" pitchFamily="34" charset="0"/>
              <a:cs typeface="Calibri" panose="020F0502020204030204" pitchFamily="34" charset="0"/>
            </a:endParaRPr>
          </a:p>
          <a:p>
            <a:pPr marL="12065">
              <a:lnSpc>
                <a:spcPct val="100000"/>
              </a:lnSpc>
              <a:spcBef>
                <a:spcPts val="95"/>
              </a:spcBef>
              <a:tabLst>
                <a:tab pos="354965" algn="l"/>
                <a:tab pos="355600" algn="l"/>
              </a:tabLst>
            </a:pPr>
            <a:endParaRPr sz="1600" b="1" dirty="0">
              <a:latin typeface="Calibri" panose="020F0502020204030204" pitchFamily="34" charset="0"/>
              <a:ea typeface="Calibri" panose="020F0502020204030204" pitchFamily="34" charset="0"/>
              <a:cs typeface="Calibri" panose="020F0502020204030204" pitchFamily="34" charset="0"/>
            </a:endParaRPr>
          </a:p>
          <a:p>
            <a:pPr marL="756285" marR="1153160" lvl="1" indent="-287020" algn="just">
              <a:lnSpc>
                <a:spcPts val="2110"/>
              </a:lnSpc>
              <a:spcBef>
                <a:spcPts val="525"/>
              </a:spcBef>
              <a:buFont typeface="Arial MT"/>
              <a:buChar char="•"/>
              <a:tabLst>
                <a:tab pos="755650" algn="l"/>
                <a:tab pos="756920" algn="l"/>
              </a:tabLst>
            </a:pPr>
            <a:r>
              <a:rPr sz="2400" spc="130" dirty="0">
                <a:latin typeface="Calibri" panose="020F0502020204030204" pitchFamily="34" charset="0"/>
                <a:ea typeface="Calibri" panose="020F0502020204030204" pitchFamily="34" charset="0"/>
                <a:cs typeface="Calibri" panose="020F0502020204030204" pitchFamily="34" charset="0"/>
              </a:rPr>
              <a:t>have</a:t>
            </a:r>
            <a:r>
              <a:rPr sz="2400" spc="229" dirty="0">
                <a:latin typeface="Calibri" panose="020F0502020204030204" pitchFamily="34" charset="0"/>
                <a:ea typeface="Calibri" panose="020F0502020204030204" pitchFamily="34" charset="0"/>
                <a:cs typeface="Calibri" panose="020F0502020204030204" pitchFamily="34" charset="0"/>
              </a:rPr>
              <a:t> </a:t>
            </a:r>
            <a:r>
              <a:rPr sz="2400" b="1" spc="120" dirty="0">
                <a:latin typeface="Calibri" panose="020F0502020204030204" pitchFamily="34" charset="0"/>
                <a:ea typeface="Calibri" panose="020F0502020204030204" pitchFamily="34" charset="0"/>
                <a:cs typeface="Calibri" panose="020F0502020204030204" pitchFamily="34" charset="0"/>
              </a:rPr>
              <a:t>financial</a:t>
            </a:r>
            <a:r>
              <a:rPr sz="2400" b="1" spc="285" dirty="0">
                <a:latin typeface="Calibri" panose="020F0502020204030204" pitchFamily="34" charset="0"/>
                <a:ea typeface="Calibri" panose="020F0502020204030204" pitchFamily="34" charset="0"/>
                <a:cs typeface="Calibri" panose="020F0502020204030204" pitchFamily="34" charset="0"/>
              </a:rPr>
              <a:t> </a:t>
            </a:r>
            <a:r>
              <a:rPr sz="2400" b="1" spc="45" dirty="0">
                <a:latin typeface="Calibri" panose="020F0502020204030204" pitchFamily="34" charset="0"/>
                <a:ea typeface="Calibri" panose="020F0502020204030204" pitchFamily="34" charset="0"/>
                <a:cs typeface="Calibri" panose="020F0502020204030204" pitchFamily="34" charset="0"/>
              </a:rPr>
              <a:t>or</a:t>
            </a:r>
            <a:r>
              <a:rPr sz="2400" b="1" spc="254" dirty="0">
                <a:latin typeface="Calibri" panose="020F0502020204030204" pitchFamily="34" charset="0"/>
                <a:ea typeface="Calibri" panose="020F0502020204030204" pitchFamily="34" charset="0"/>
                <a:cs typeface="Calibri" panose="020F0502020204030204" pitchFamily="34" charset="0"/>
              </a:rPr>
              <a:t> </a:t>
            </a:r>
            <a:r>
              <a:rPr sz="2400" b="1" spc="90" dirty="0">
                <a:latin typeface="Calibri" panose="020F0502020204030204" pitchFamily="34" charset="0"/>
                <a:ea typeface="Calibri" panose="020F0502020204030204" pitchFamily="34" charset="0"/>
                <a:cs typeface="Calibri" panose="020F0502020204030204" pitchFamily="34" charset="0"/>
              </a:rPr>
              <a:t>personal</a:t>
            </a:r>
            <a:r>
              <a:rPr sz="2400" b="1" spc="325" dirty="0">
                <a:latin typeface="Calibri" panose="020F0502020204030204" pitchFamily="34" charset="0"/>
                <a:ea typeface="Calibri" panose="020F0502020204030204" pitchFamily="34" charset="0"/>
                <a:cs typeface="Calibri" panose="020F0502020204030204" pitchFamily="34" charset="0"/>
              </a:rPr>
              <a:t> </a:t>
            </a:r>
            <a:r>
              <a:rPr sz="2400" b="1" spc="120" dirty="0">
                <a:latin typeface="Calibri" panose="020F0502020204030204" pitchFamily="34" charset="0"/>
                <a:ea typeface="Calibri" panose="020F0502020204030204" pitchFamily="34" charset="0"/>
                <a:cs typeface="Calibri" panose="020F0502020204030204" pitchFamily="34" charset="0"/>
              </a:rPr>
              <a:t>interest</a:t>
            </a:r>
            <a:r>
              <a:rPr sz="2400" b="1" spc="305" dirty="0">
                <a:latin typeface="Calibri" panose="020F0502020204030204" pitchFamily="34" charset="0"/>
                <a:ea typeface="Calibri" panose="020F0502020204030204" pitchFamily="34" charset="0"/>
                <a:cs typeface="Calibri" panose="020F0502020204030204" pitchFamily="34" charset="0"/>
              </a:rPr>
              <a:t> </a:t>
            </a:r>
            <a:r>
              <a:rPr sz="2400" spc="130" dirty="0">
                <a:latin typeface="Calibri" panose="020F0502020204030204" pitchFamily="34" charset="0"/>
                <a:ea typeface="Calibri" panose="020F0502020204030204" pitchFamily="34" charset="0"/>
                <a:cs typeface="Calibri" panose="020F0502020204030204" pitchFamily="34" charset="0"/>
              </a:rPr>
              <a:t>in</a:t>
            </a:r>
            <a:r>
              <a:rPr sz="2400" spc="215" dirty="0">
                <a:latin typeface="Calibri" panose="020F0502020204030204" pitchFamily="34" charset="0"/>
                <a:ea typeface="Calibri" panose="020F0502020204030204" pitchFamily="34" charset="0"/>
                <a:cs typeface="Calibri" panose="020F0502020204030204" pitchFamily="34" charset="0"/>
              </a:rPr>
              <a:t> </a:t>
            </a:r>
            <a:r>
              <a:rPr sz="2400" spc="125" dirty="0">
                <a:latin typeface="Calibri" panose="020F0502020204030204" pitchFamily="34" charset="0"/>
                <a:ea typeface="Calibri" panose="020F0502020204030204" pitchFamily="34" charset="0"/>
                <a:cs typeface="Calibri" panose="020F0502020204030204" pitchFamily="34" charset="0"/>
              </a:rPr>
              <a:t>the </a:t>
            </a:r>
            <a:r>
              <a:rPr sz="2400" spc="-465" dirty="0">
                <a:latin typeface="Calibri" panose="020F0502020204030204" pitchFamily="34" charset="0"/>
                <a:ea typeface="Calibri" panose="020F0502020204030204" pitchFamily="34" charset="0"/>
                <a:cs typeface="Calibri" panose="020F0502020204030204" pitchFamily="34" charset="0"/>
              </a:rPr>
              <a:t> </a:t>
            </a:r>
            <a:r>
              <a:rPr sz="2400" spc="125" dirty="0">
                <a:latin typeface="Calibri" panose="020F0502020204030204" pitchFamily="34" charset="0"/>
                <a:ea typeface="Calibri" panose="020F0502020204030204" pitchFamily="34" charset="0"/>
                <a:cs typeface="Calibri" panose="020F0502020204030204" pitchFamily="34" charset="0"/>
              </a:rPr>
              <a:t>university/institution;</a:t>
            </a:r>
            <a:r>
              <a:rPr sz="2400" spc="254" dirty="0">
                <a:latin typeface="Calibri" panose="020F0502020204030204" pitchFamily="34" charset="0"/>
                <a:ea typeface="Calibri" panose="020F0502020204030204" pitchFamily="34" charset="0"/>
                <a:cs typeface="Calibri" panose="020F0502020204030204" pitchFamily="34" charset="0"/>
              </a:rPr>
              <a:t> </a:t>
            </a:r>
            <a:r>
              <a:rPr sz="2400" spc="45" dirty="0">
                <a:latin typeface="Calibri" panose="020F0502020204030204" pitchFamily="34" charset="0"/>
                <a:ea typeface="Calibri" panose="020F0502020204030204" pitchFamily="34" charset="0"/>
                <a:cs typeface="Calibri" panose="020F0502020204030204" pitchFamily="34" charset="0"/>
              </a:rPr>
              <a:t>or</a:t>
            </a:r>
            <a:endParaRPr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20"/>
              </a:spcBef>
              <a:buFont typeface="Arial MT"/>
              <a:buChar char="•"/>
            </a:pPr>
            <a:endParaRPr sz="2800" dirty="0">
              <a:latin typeface="Calibri" panose="020F0502020204030204" pitchFamily="34" charset="0"/>
              <a:ea typeface="Calibri" panose="020F0502020204030204" pitchFamily="34" charset="0"/>
              <a:cs typeface="Calibri" panose="020F0502020204030204" pitchFamily="34" charset="0"/>
            </a:endParaRPr>
          </a:p>
          <a:p>
            <a:pPr marL="756285" marR="39370" lvl="1" indent="-287020" algn="just">
              <a:lnSpc>
                <a:spcPct val="80000"/>
              </a:lnSpc>
              <a:buFont typeface="Arial MT"/>
              <a:buChar char="•"/>
              <a:tabLst>
                <a:tab pos="755650" algn="l"/>
                <a:tab pos="756920" algn="l"/>
                <a:tab pos="3985260" algn="l"/>
              </a:tabLst>
            </a:pPr>
            <a:r>
              <a:rPr sz="2400" spc="130" dirty="0">
                <a:latin typeface="Calibri" panose="020F0502020204030204" pitchFamily="34" charset="0"/>
                <a:ea typeface="Calibri" panose="020F0502020204030204" pitchFamily="34" charset="0"/>
                <a:cs typeface="Calibri" panose="020F0502020204030204" pitchFamily="34" charset="0"/>
              </a:rPr>
              <a:t>have</a:t>
            </a:r>
            <a:r>
              <a:rPr sz="2400" spc="235" dirty="0">
                <a:latin typeface="Calibri" panose="020F0502020204030204" pitchFamily="34" charset="0"/>
                <a:ea typeface="Calibri" panose="020F0502020204030204" pitchFamily="34" charset="0"/>
                <a:cs typeface="Calibri" panose="020F0502020204030204" pitchFamily="34" charset="0"/>
              </a:rPr>
              <a:t> </a:t>
            </a:r>
            <a:r>
              <a:rPr sz="2400" spc="45" dirty="0">
                <a:latin typeface="Calibri" panose="020F0502020204030204" pitchFamily="34" charset="0"/>
                <a:ea typeface="Calibri" panose="020F0502020204030204" pitchFamily="34" charset="0"/>
                <a:cs typeface="Calibri" panose="020F0502020204030204" pitchFamily="34" charset="0"/>
              </a:rPr>
              <a:t>or</a:t>
            </a:r>
            <a:r>
              <a:rPr sz="2400" spc="240" dirty="0">
                <a:latin typeface="Calibri" panose="020F0502020204030204" pitchFamily="34" charset="0"/>
                <a:ea typeface="Calibri" panose="020F0502020204030204" pitchFamily="34" charset="0"/>
                <a:cs typeface="Calibri" panose="020F0502020204030204" pitchFamily="34" charset="0"/>
              </a:rPr>
              <a:t> </a:t>
            </a:r>
            <a:r>
              <a:rPr sz="2400" spc="130" dirty="0">
                <a:latin typeface="Calibri" panose="020F0502020204030204" pitchFamily="34" charset="0"/>
                <a:ea typeface="Calibri" panose="020F0502020204030204" pitchFamily="34" charset="0"/>
                <a:cs typeface="Calibri" panose="020F0502020204030204" pitchFamily="34" charset="0"/>
              </a:rPr>
              <a:t>have</a:t>
            </a:r>
            <a:r>
              <a:rPr sz="2400" spc="235" dirty="0">
                <a:latin typeface="Calibri" panose="020F0502020204030204" pitchFamily="34" charset="0"/>
                <a:ea typeface="Calibri" panose="020F0502020204030204" pitchFamily="34" charset="0"/>
                <a:cs typeface="Calibri" panose="020F0502020204030204" pitchFamily="34" charset="0"/>
              </a:rPr>
              <a:t> </a:t>
            </a:r>
            <a:r>
              <a:rPr sz="2400" spc="185" dirty="0">
                <a:latin typeface="Calibri" panose="020F0502020204030204" pitchFamily="34" charset="0"/>
                <a:ea typeface="Calibri" panose="020F0502020204030204" pitchFamily="34" charset="0"/>
                <a:cs typeface="Calibri" panose="020F0502020204030204" pitchFamily="34" charset="0"/>
              </a:rPr>
              <a:t>had</a:t>
            </a:r>
            <a:r>
              <a:rPr sz="2400" spc="215" dirty="0">
                <a:latin typeface="Calibri" panose="020F0502020204030204" pitchFamily="34" charset="0"/>
                <a:ea typeface="Calibri" panose="020F0502020204030204" pitchFamily="34" charset="0"/>
                <a:cs typeface="Calibri" panose="020F0502020204030204" pitchFamily="34" charset="0"/>
              </a:rPr>
              <a:t> </a:t>
            </a:r>
            <a:r>
              <a:rPr sz="2400" spc="195" dirty="0">
                <a:latin typeface="Calibri" panose="020F0502020204030204" pitchFamily="34" charset="0"/>
                <a:ea typeface="Calibri" panose="020F0502020204030204" pitchFamily="34" charset="0"/>
                <a:cs typeface="Calibri" panose="020F0502020204030204" pitchFamily="34" charset="0"/>
              </a:rPr>
              <a:t>a </a:t>
            </a:r>
            <a:r>
              <a:rPr sz="2400" b="1" spc="140" dirty="0">
                <a:latin typeface="Calibri" panose="020F0502020204030204" pitchFamily="34" charset="0"/>
                <a:ea typeface="Calibri" panose="020F0502020204030204" pitchFamily="34" charset="0"/>
                <a:cs typeface="Calibri" panose="020F0502020204030204" pitchFamily="34" charset="0"/>
              </a:rPr>
              <a:t>close,</a:t>
            </a:r>
            <a:r>
              <a:rPr sz="2400" b="1" spc="300" dirty="0">
                <a:latin typeface="Calibri" panose="020F0502020204030204" pitchFamily="34" charset="0"/>
                <a:ea typeface="Calibri" panose="020F0502020204030204" pitchFamily="34" charset="0"/>
                <a:cs typeface="Calibri" panose="020F0502020204030204" pitchFamily="34" charset="0"/>
              </a:rPr>
              <a:t> </a:t>
            </a:r>
            <a:r>
              <a:rPr sz="2400" b="1" spc="145" dirty="0">
                <a:latin typeface="Calibri" panose="020F0502020204030204" pitchFamily="34" charset="0"/>
                <a:ea typeface="Calibri" panose="020F0502020204030204" pitchFamily="34" charset="0"/>
                <a:cs typeface="Calibri" panose="020F0502020204030204" pitchFamily="34" charset="0"/>
              </a:rPr>
              <a:t>active</a:t>
            </a:r>
            <a:r>
              <a:rPr sz="2400" b="1" spc="280" dirty="0">
                <a:latin typeface="Calibri" panose="020F0502020204030204" pitchFamily="34" charset="0"/>
                <a:ea typeface="Calibri" panose="020F0502020204030204" pitchFamily="34" charset="0"/>
                <a:cs typeface="Calibri" panose="020F0502020204030204" pitchFamily="34" charset="0"/>
              </a:rPr>
              <a:t> </a:t>
            </a:r>
            <a:r>
              <a:rPr sz="2400" b="1" spc="130" dirty="0">
                <a:latin typeface="Calibri" panose="020F0502020204030204" pitchFamily="34" charset="0"/>
                <a:ea typeface="Calibri" panose="020F0502020204030204" pitchFamily="34" charset="0"/>
                <a:cs typeface="Calibri" panose="020F0502020204030204" pitchFamily="34" charset="0"/>
              </a:rPr>
              <a:t>association</a:t>
            </a:r>
            <a:r>
              <a:rPr sz="2400" b="1" spc="300" dirty="0">
                <a:latin typeface="Calibri" panose="020F0502020204030204" pitchFamily="34" charset="0"/>
                <a:ea typeface="Calibri" panose="020F0502020204030204" pitchFamily="34" charset="0"/>
                <a:cs typeface="Calibri" panose="020F0502020204030204" pitchFamily="34" charset="0"/>
              </a:rPr>
              <a:t> </a:t>
            </a:r>
            <a:r>
              <a:rPr sz="2400" b="1" spc="120" dirty="0">
                <a:latin typeface="Calibri" panose="020F0502020204030204" pitchFamily="34" charset="0"/>
                <a:ea typeface="Calibri" panose="020F0502020204030204" pitchFamily="34" charset="0"/>
                <a:cs typeface="Calibri" panose="020F0502020204030204" pitchFamily="34" charset="0"/>
              </a:rPr>
              <a:t>with </a:t>
            </a:r>
            <a:r>
              <a:rPr sz="2400" b="1" spc="-470" dirty="0">
                <a:latin typeface="Calibri" panose="020F0502020204030204" pitchFamily="34" charset="0"/>
                <a:ea typeface="Calibri" panose="020F0502020204030204" pitchFamily="34" charset="0"/>
                <a:cs typeface="Calibri" panose="020F0502020204030204" pitchFamily="34" charset="0"/>
              </a:rPr>
              <a:t> </a:t>
            </a:r>
            <a:r>
              <a:rPr sz="2400" b="1" spc="160" dirty="0">
                <a:latin typeface="Calibri" panose="020F0502020204030204" pitchFamily="34" charset="0"/>
                <a:ea typeface="Calibri" panose="020F0502020204030204" pitchFamily="34" charset="0"/>
                <a:cs typeface="Calibri" panose="020F0502020204030204" pitchFamily="34" charset="0"/>
              </a:rPr>
              <a:t>the </a:t>
            </a:r>
            <a:r>
              <a:rPr sz="2400" b="1" spc="105" dirty="0">
                <a:latin typeface="Calibri" panose="020F0502020204030204" pitchFamily="34" charset="0"/>
                <a:ea typeface="Calibri" panose="020F0502020204030204" pitchFamily="34" charset="0"/>
                <a:cs typeface="Calibri" panose="020F0502020204030204" pitchFamily="34" charset="0"/>
              </a:rPr>
              <a:t>programme</a:t>
            </a:r>
            <a:r>
              <a:rPr sz="2400" b="1" spc="110" dirty="0">
                <a:latin typeface="Calibri" panose="020F0502020204030204" pitchFamily="34" charset="0"/>
                <a:ea typeface="Calibri" panose="020F0502020204030204" pitchFamily="34" charset="0"/>
                <a:cs typeface="Calibri" panose="020F0502020204030204" pitchFamily="34" charset="0"/>
              </a:rPr>
              <a:t> </a:t>
            </a:r>
            <a:r>
              <a:rPr sz="2400" b="1" spc="45" dirty="0">
                <a:latin typeface="Calibri" panose="020F0502020204030204" pitchFamily="34" charset="0"/>
                <a:ea typeface="Calibri" panose="020F0502020204030204" pitchFamily="34" charset="0"/>
                <a:cs typeface="Calibri" panose="020F0502020204030204" pitchFamily="34" charset="0"/>
              </a:rPr>
              <a:t>or</a:t>
            </a:r>
            <a:r>
              <a:rPr sz="2400" b="1" spc="50" dirty="0">
                <a:latin typeface="Calibri" panose="020F0502020204030204" pitchFamily="34" charset="0"/>
                <a:ea typeface="Calibri" panose="020F0502020204030204" pitchFamily="34" charset="0"/>
                <a:cs typeface="Calibri" panose="020F0502020204030204" pitchFamily="34" charset="0"/>
              </a:rPr>
              <a:t> </a:t>
            </a:r>
            <a:r>
              <a:rPr sz="2400" b="1" spc="145" dirty="0">
                <a:latin typeface="Calibri" panose="020F0502020204030204" pitchFamily="34" charset="0"/>
                <a:ea typeface="Calibri" panose="020F0502020204030204" pitchFamily="34" charset="0"/>
                <a:cs typeface="Calibri" panose="020F0502020204030204" pitchFamily="34" charset="0"/>
              </a:rPr>
              <a:t>faculty/school</a:t>
            </a:r>
            <a:r>
              <a:rPr sz="2400" b="1" spc="150" dirty="0">
                <a:latin typeface="Calibri" panose="020F0502020204030204" pitchFamily="34" charset="0"/>
                <a:ea typeface="Calibri" panose="020F0502020204030204" pitchFamily="34" charset="0"/>
                <a:cs typeface="Calibri" panose="020F0502020204030204" pitchFamily="34" charset="0"/>
              </a:rPr>
              <a:t> </a:t>
            </a:r>
            <a:r>
              <a:rPr sz="2400" spc="130" dirty="0">
                <a:latin typeface="Calibri" panose="020F0502020204030204" pitchFamily="34" charset="0"/>
                <a:ea typeface="Calibri" panose="020F0502020204030204" pitchFamily="34" charset="0"/>
                <a:cs typeface="Calibri" panose="020F0502020204030204" pitchFamily="34" charset="0"/>
              </a:rPr>
              <a:t>in </a:t>
            </a:r>
            <a:r>
              <a:rPr sz="2400" spc="125" dirty="0">
                <a:latin typeface="Calibri" panose="020F0502020204030204" pitchFamily="34" charset="0"/>
                <a:ea typeface="Calibri" panose="020F0502020204030204" pitchFamily="34" charset="0"/>
                <a:cs typeface="Calibri" panose="020F0502020204030204" pitchFamily="34" charset="0"/>
              </a:rPr>
              <a:t>the </a:t>
            </a:r>
            <a:r>
              <a:rPr sz="2400" spc="130" dirty="0">
                <a:latin typeface="Calibri" panose="020F0502020204030204" pitchFamily="34" charset="0"/>
                <a:ea typeface="Calibri" panose="020F0502020204030204" pitchFamily="34" charset="0"/>
                <a:cs typeface="Calibri" panose="020F0502020204030204" pitchFamily="34" charset="0"/>
              </a:rPr>
              <a:t> university/institution.	</a:t>
            </a:r>
            <a:r>
              <a:rPr sz="2400" spc="150" dirty="0">
                <a:latin typeface="Calibri" panose="020F0502020204030204" pitchFamily="34" charset="0"/>
                <a:ea typeface="Calibri" panose="020F0502020204030204" pitchFamily="34" charset="0"/>
                <a:cs typeface="Calibri" panose="020F0502020204030204" pitchFamily="34" charset="0"/>
              </a:rPr>
              <a:t>Close</a:t>
            </a:r>
            <a:r>
              <a:rPr sz="2400" spc="245" dirty="0">
                <a:latin typeface="Calibri" panose="020F0502020204030204" pitchFamily="34" charset="0"/>
                <a:ea typeface="Calibri" panose="020F0502020204030204" pitchFamily="34" charset="0"/>
                <a:cs typeface="Calibri" panose="020F0502020204030204" pitchFamily="34" charset="0"/>
              </a:rPr>
              <a:t> </a:t>
            </a:r>
            <a:r>
              <a:rPr sz="2400" spc="55" dirty="0">
                <a:latin typeface="Calibri" panose="020F0502020204030204" pitchFamily="34" charset="0"/>
                <a:ea typeface="Calibri" panose="020F0502020204030204" pitchFamily="34" charset="0"/>
                <a:cs typeface="Calibri" panose="020F0502020204030204" pitchFamily="34" charset="0"/>
              </a:rPr>
              <a:t>or</a:t>
            </a:r>
            <a:r>
              <a:rPr sz="2400" spc="204" dirty="0">
                <a:latin typeface="Calibri" panose="020F0502020204030204" pitchFamily="34" charset="0"/>
                <a:ea typeface="Calibri" panose="020F0502020204030204" pitchFamily="34" charset="0"/>
                <a:cs typeface="Calibri" panose="020F0502020204030204" pitchFamily="34" charset="0"/>
              </a:rPr>
              <a:t> </a:t>
            </a:r>
            <a:r>
              <a:rPr sz="2400" spc="100" dirty="0">
                <a:latin typeface="Calibri" panose="020F0502020204030204" pitchFamily="34" charset="0"/>
                <a:ea typeface="Calibri" panose="020F0502020204030204" pitchFamily="34" charset="0"/>
                <a:cs typeface="Calibri" panose="020F0502020204030204" pitchFamily="34" charset="0"/>
              </a:rPr>
              <a:t>active</a:t>
            </a:r>
            <a:r>
              <a:rPr sz="2400" spc="229" dirty="0">
                <a:latin typeface="Calibri" panose="020F0502020204030204" pitchFamily="34" charset="0"/>
                <a:ea typeface="Calibri" panose="020F0502020204030204" pitchFamily="34" charset="0"/>
                <a:cs typeface="Calibri" panose="020F0502020204030204" pitchFamily="34" charset="0"/>
              </a:rPr>
              <a:t> </a:t>
            </a:r>
            <a:r>
              <a:rPr sz="2400" spc="130" dirty="0">
                <a:latin typeface="Calibri" panose="020F0502020204030204" pitchFamily="34" charset="0"/>
                <a:ea typeface="Calibri" panose="020F0502020204030204" pitchFamily="34" charset="0"/>
                <a:cs typeface="Calibri" panose="020F0502020204030204" pitchFamily="34" charset="0"/>
              </a:rPr>
              <a:t>association </a:t>
            </a:r>
            <a:r>
              <a:rPr sz="2400" spc="135" dirty="0">
                <a:latin typeface="Calibri" panose="020F0502020204030204" pitchFamily="34" charset="0"/>
                <a:ea typeface="Calibri" panose="020F0502020204030204" pitchFamily="34" charset="0"/>
                <a:cs typeface="Calibri" panose="020F0502020204030204" pitchFamily="34" charset="0"/>
              </a:rPr>
              <a:t> </a:t>
            </a:r>
            <a:r>
              <a:rPr sz="2400" spc="140" dirty="0">
                <a:latin typeface="Calibri" panose="020F0502020204030204" pitchFamily="34" charset="0"/>
                <a:ea typeface="Calibri" panose="020F0502020204030204" pitchFamily="34" charset="0"/>
                <a:cs typeface="Calibri" panose="020F0502020204030204" pitchFamily="34" charset="0"/>
              </a:rPr>
              <a:t>are,</a:t>
            </a:r>
            <a:r>
              <a:rPr sz="2400" spc="210" dirty="0">
                <a:latin typeface="Calibri" panose="020F0502020204030204" pitchFamily="34" charset="0"/>
                <a:ea typeface="Calibri" panose="020F0502020204030204" pitchFamily="34" charset="0"/>
                <a:cs typeface="Calibri" panose="020F0502020204030204" pitchFamily="34" charset="0"/>
              </a:rPr>
              <a:t> </a:t>
            </a:r>
            <a:r>
              <a:rPr sz="2400" spc="45" dirty="0">
                <a:latin typeface="Calibri" panose="020F0502020204030204" pitchFamily="34" charset="0"/>
                <a:ea typeface="Calibri" panose="020F0502020204030204" pitchFamily="34" charset="0"/>
                <a:cs typeface="Calibri" panose="020F0502020204030204" pitchFamily="34" charset="0"/>
              </a:rPr>
              <a:t>for</a:t>
            </a:r>
            <a:r>
              <a:rPr sz="2400" spc="215" dirty="0">
                <a:latin typeface="Calibri" panose="020F0502020204030204" pitchFamily="34" charset="0"/>
                <a:ea typeface="Calibri" panose="020F0502020204030204" pitchFamily="34" charset="0"/>
                <a:cs typeface="Calibri" panose="020F0502020204030204" pitchFamily="34" charset="0"/>
              </a:rPr>
              <a:t> </a:t>
            </a:r>
            <a:r>
              <a:rPr sz="2400" spc="125" dirty="0">
                <a:latin typeface="Calibri" panose="020F0502020204030204" pitchFamily="34" charset="0"/>
                <a:ea typeface="Calibri" panose="020F0502020204030204" pitchFamily="34" charset="0"/>
                <a:cs typeface="Calibri" panose="020F0502020204030204" pitchFamily="34" charset="0"/>
              </a:rPr>
              <a:t>example:</a:t>
            </a:r>
            <a:endParaRPr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spcBef>
                <a:spcPts val="15"/>
              </a:spcBef>
              <a:buFont typeface="Arial MT"/>
              <a:buChar char="•"/>
            </a:pPr>
            <a:endParaRPr dirty="0">
              <a:latin typeface="Calibri" panose="020F0502020204030204" pitchFamily="34" charset="0"/>
              <a:ea typeface="Calibri" panose="020F0502020204030204" pitchFamily="34" charset="0"/>
              <a:cs typeface="Calibri" panose="020F0502020204030204" pitchFamily="34" charset="0"/>
            </a:endParaRPr>
          </a:p>
          <a:p>
            <a:pPr marL="1155065" lvl="2" indent="-229235">
              <a:lnSpc>
                <a:spcPct val="100000"/>
              </a:lnSpc>
              <a:buFont typeface="Arial MT"/>
              <a:buChar char="•"/>
              <a:tabLst>
                <a:tab pos="1155065" algn="l"/>
                <a:tab pos="1155700" algn="l"/>
              </a:tabLst>
            </a:pPr>
            <a:r>
              <a:rPr sz="2000" b="1" spc="150" dirty="0">
                <a:latin typeface="Calibri" panose="020F0502020204030204" pitchFamily="34" charset="0"/>
                <a:ea typeface="Calibri" panose="020F0502020204030204" pitchFamily="34" charset="0"/>
                <a:cs typeface="Calibri" panose="020F0502020204030204" pitchFamily="34" charset="0"/>
              </a:rPr>
              <a:t>Employment</a:t>
            </a:r>
            <a:r>
              <a:rPr sz="2000" spc="150" dirty="0">
                <a:latin typeface="Calibri" panose="020F0502020204030204" pitchFamily="34" charset="0"/>
                <a:ea typeface="Calibri" panose="020F0502020204030204" pitchFamily="34" charset="0"/>
                <a:cs typeface="Calibri" panose="020F0502020204030204" pitchFamily="34" charset="0"/>
              </a:rPr>
              <a:t>,</a:t>
            </a:r>
            <a:r>
              <a:rPr sz="2000" spc="195" dirty="0">
                <a:latin typeface="Calibri" panose="020F0502020204030204" pitchFamily="34" charset="0"/>
                <a:ea typeface="Calibri" panose="020F0502020204030204" pitchFamily="34" charset="0"/>
                <a:cs typeface="Calibri" panose="020F0502020204030204" pitchFamily="34" charset="0"/>
              </a:rPr>
              <a:t> </a:t>
            </a:r>
            <a:r>
              <a:rPr sz="2000" spc="165" dirty="0">
                <a:latin typeface="Calibri" panose="020F0502020204030204" pitchFamily="34" charset="0"/>
                <a:ea typeface="Calibri" panose="020F0502020204030204" pitchFamily="34" charset="0"/>
                <a:cs typeface="Calibri" panose="020F0502020204030204" pitchFamily="34" charset="0"/>
              </a:rPr>
              <a:t>as</a:t>
            </a:r>
            <a:r>
              <a:rPr sz="2000" spc="17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staff</a:t>
            </a:r>
            <a:r>
              <a:rPr sz="2000" spc="195" dirty="0">
                <a:latin typeface="Calibri" panose="020F0502020204030204" pitchFamily="34" charset="0"/>
                <a:ea typeface="Calibri" panose="020F0502020204030204" pitchFamily="34" charset="0"/>
                <a:cs typeface="Calibri" panose="020F0502020204030204" pitchFamily="34" charset="0"/>
              </a:rPr>
              <a:t> </a:t>
            </a:r>
            <a:r>
              <a:rPr sz="2000" spc="45" dirty="0">
                <a:latin typeface="Calibri" panose="020F0502020204030204" pitchFamily="34" charset="0"/>
                <a:ea typeface="Calibri" panose="020F0502020204030204" pitchFamily="34" charset="0"/>
                <a:cs typeface="Calibri" panose="020F0502020204030204" pitchFamily="34" charset="0"/>
              </a:rPr>
              <a:t>or</a:t>
            </a:r>
            <a:r>
              <a:rPr sz="2000" spc="195" dirty="0">
                <a:latin typeface="Calibri" panose="020F0502020204030204" pitchFamily="34" charset="0"/>
                <a:ea typeface="Calibri" panose="020F0502020204030204" pitchFamily="34" charset="0"/>
                <a:cs typeface="Calibri" panose="020F0502020204030204" pitchFamily="34" charset="0"/>
              </a:rPr>
              <a:t> </a:t>
            </a:r>
            <a:r>
              <a:rPr sz="2000" spc="130" dirty="0">
                <a:latin typeface="Calibri" panose="020F0502020204030204" pitchFamily="34" charset="0"/>
                <a:ea typeface="Calibri" panose="020F0502020204030204" pitchFamily="34" charset="0"/>
                <a:cs typeface="Calibri" panose="020F0502020204030204" pitchFamily="34" charset="0"/>
              </a:rPr>
              <a:t>consultant;</a:t>
            </a:r>
            <a:endParaRPr sz="2000" dirty="0">
              <a:latin typeface="Calibri" panose="020F0502020204030204" pitchFamily="34" charset="0"/>
              <a:ea typeface="Calibri" panose="020F0502020204030204" pitchFamily="34" charset="0"/>
              <a:cs typeface="Calibri" panose="020F0502020204030204" pitchFamily="34" charset="0"/>
            </a:endParaRPr>
          </a:p>
          <a:p>
            <a:pPr marL="1155065" lvl="2" indent="-229235">
              <a:lnSpc>
                <a:spcPct val="100000"/>
              </a:lnSpc>
              <a:buFont typeface="Arial MT"/>
              <a:buChar char="•"/>
              <a:tabLst>
                <a:tab pos="1155065" algn="l"/>
                <a:tab pos="1155700" algn="l"/>
              </a:tabLst>
            </a:pPr>
            <a:r>
              <a:rPr sz="2000" b="1" spc="135" dirty="0">
                <a:latin typeface="Calibri" panose="020F0502020204030204" pitchFamily="34" charset="0"/>
                <a:ea typeface="Calibri" panose="020F0502020204030204" pitchFamily="34" charset="0"/>
                <a:cs typeface="Calibri" panose="020F0502020204030204" pitchFamily="34" charset="0"/>
              </a:rPr>
              <a:t>Attendance</a:t>
            </a:r>
            <a:r>
              <a:rPr sz="2000" spc="135" dirty="0">
                <a:latin typeface="Calibri" panose="020F0502020204030204" pitchFamily="34" charset="0"/>
                <a:ea typeface="Calibri" panose="020F0502020204030204" pitchFamily="34" charset="0"/>
                <a:cs typeface="Calibri" panose="020F0502020204030204" pitchFamily="34" charset="0"/>
              </a:rPr>
              <a:t>,</a:t>
            </a:r>
            <a:r>
              <a:rPr sz="2000" spc="180" dirty="0">
                <a:latin typeface="Calibri" panose="020F0502020204030204" pitchFamily="34" charset="0"/>
                <a:ea typeface="Calibri" panose="020F0502020204030204" pitchFamily="34" charset="0"/>
                <a:cs typeface="Calibri" panose="020F0502020204030204" pitchFamily="34" charset="0"/>
              </a:rPr>
              <a:t> </a:t>
            </a:r>
            <a:r>
              <a:rPr sz="2000" spc="165" dirty="0">
                <a:latin typeface="Calibri" panose="020F0502020204030204" pitchFamily="34" charset="0"/>
                <a:ea typeface="Calibri" panose="020F0502020204030204" pitchFamily="34" charset="0"/>
                <a:cs typeface="Calibri" panose="020F0502020204030204" pitchFamily="34" charset="0"/>
              </a:rPr>
              <a:t>as</a:t>
            </a:r>
            <a:r>
              <a:rPr sz="2000" spc="180" dirty="0">
                <a:latin typeface="Calibri" panose="020F0502020204030204" pitchFamily="34" charset="0"/>
                <a:ea typeface="Calibri" panose="020F0502020204030204" pitchFamily="34" charset="0"/>
                <a:cs typeface="Calibri" panose="020F0502020204030204" pitchFamily="34" charset="0"/>
              </a:rPr>
              <a:t> </a:t>
            </a:r>
            <a:r>
              <a:rPr sz="2000" spc="130" dirty="0">
                <a:latin typeface="Calibri" panose="020F0502020204030204" pitchFamily="34" charset="0"/>
                <a:ea typeface="Calibri" panose="020F0502020204030204" pitchFamily="34" charset="0"/>
                <a:cs typeface="Calibri" panose="020F0502020204030204" pitchFamily="34" charset="0"/>
              </a:rPr>
              <a:t>student</a:t>
            </a:r>
            <a:r>
              <a:rPr sz="2000" spc="200" dirty="0">
                <a:latin typeface="Calibri" panose="020F0502020204030204" pitchFamily="34" charset="0"/>
                <a:ea typeface="Calibri" panose="020F0502020204030204" pitchFamily="34" charset="0"/>
                <a:cs typeface="Calibri" panose="020F0502020204030204" pitchFamily="34" charset="0"/>
              </a:rPr>
              <a:t> </a:t>
            </a:r>
            <a:r>
              <a:rPr sz="2000" spc="120" dirty="0">
                <a:latin typeface="Calibri" panose="020F0502020204030204" pitchFamily="34" charset="0"/>
                <a:ea typeface="Calibri" panose="020F0502020204030204" pitchFamily="34" charset="0"/>
                <a:cs typeface="Calibri" panose="020F0502020204030204" pitchFamily="34" charset="0"/>
              </a:rPr>
              <a:t>at</a:t>
            </a:r>
            <a:r>
              <a:rPr sz="2000" spc="200" dirty="0">
                <a:latin typeface="Calibri" panose="020F0502020204030204" pitchFamily="34" charset="0"/>
                <a:ea typeface="Calibri" panose="020F0502020204030204" pitchFamily="34" charset="0"/>
                <a:cs typeface="Calibri" panose="020F0502020204030204" pitchFamily="34" charset="0"/>
              </a:rPr>
              <a:t> </a:t>
            </a:r>
            <a:r>
              <a:rPr sz="2000" spc="105" dirty="0">
                <a:latin typeface="Calibri" panose="020F0502020204030204" pitchFamily="34" charset="0"/>
                <a:ea typeface="Calibri" panose="020F0502020204030204" pitchFamily="34" charset="0"/>
                <a:cs typeface="Calibri" panose="020F0502020204030204" pitchFamily="34" charset="0"/>
              </a:rPr>
              <a:t>the</a:t>
            </a:r>
            <a:r>
              <a:rPr sz="2000" spc="200" dirty="0">
                <a:latin typeface="Calibri" panose="020F0502020204030204" pitchFamily="34" charset="0"/>
                <a:ea typeface="Calibri" panose="020F0502020204030204" pitchFamily="34" charset="0"/>
                <a:cs typeface="Calibri" panose="020F0502020204030204" pitchFamily="34" charset="0"/>
              </a:rPr>
              <a:t> </a:t>
            </a:r>
            <a:r>
              <a:rPr sz="2000" spc="114" dirty="0">
                <a:latin typeface="Calibri" panose="020F0502020204030204" pitchFamily="34" charset="0"/>
                <a:ea typeface="Calibri" panose="020F0502020204030204" pitchFamily="34" charset="0"/>
                <a:cs typeface="Calibri" panose="020F0502020204030204" pitchFamily="34" charset="0"/>
              </a:rPr>
              <a:t>faculty/school;</a:t>
            </a:r>
            <a:endParaRPr sz="2000" dirty="0">
              <a:latin typeface="Calibri" panose="020F0502020204030204" pitchFamily="34" charset="0"/>
              <a:ea typeface="Calibri" panose="020F0502020204030204" pitchFamily="34" charset="0"/>
              <a:cs typeface="Calibri" panose="020F0502020204030204" pitchFamily="34" charset="0"/>
            </a:endParaRPr>
          </a:p>
          <a:p>
            <a:pPr marL="1155065" lvl="2" indent="-229235">
              <a:lnSpc>
                <a:spcPct val="100000"/>
              </a:lnSpc>
              <a:buFont typeface="Arial MT"/>
              <a:buChar char="•"/>
              <a:tabLst>
                <a:tab pos="1155065" algn="l"/>
                <a:tab pos="1155700" algn="l"/>
              </a:tabLst>
            </a:pPr>
            <a:r>
              <a:rPr sz="2000" b="1" spc="130" dirty="0">
                <a:latin typeface="Calibri" panose="020F0502020204030204" pitchFamily="34" charset="0"/>
                <a:ea typeface="Calibri" panose="020F0502020204030204" pitchFamily="34" charset="0"/>
                <a:cs typeface="Calibri" panose="020F0502020204030204" pitchFamily="34" charset="0"/>
              </a:rPr>
              <a:t>Receipt</a:t>
            </a:r>
            <a:r>
              <a:rPr sz="2000" b="1" spc="204" dirty="0">
                <a:latin typeface="Calibri" panose="020F0502020204030204" pitchFamily="34" charset="0"/>
                <a:ea typeface="Calibri" panose="020F0502020204030204" pitchFamily="34" charset="0"/>
                <a:cs typeface="Calibri" panose="020F0502020204030204" pitchFamily="34" charset="0"/>
              </a:rPr>
              <a:t> </a:t>
            </a:r>
            <a:r>
              <a:rPr sz="2000" spc="35" dirty="0">
                <a:latin typeface="Calibri" panose="020F0502020204030204" pitchFamily="34" charset="0"/>
                <a:ea typeface="Calibri" panose="020F0502020204030204" pitchFamily="34" charset="0"/>
                <a:cs typeface="Calibri" panose="020F0502020204030204" pitchFamily="34" charset="0"/>
              </a:rPr>
              <a:t>of</a:t>
            </a:r>
            <a:r>
              <a:rPr sz="2000" spc="210" dirty="0">
                <a:latin typeface="Calibri" panose="020F0502020204030204" pitchFamily="34" charset="0"/>
                <a:ea typeface="Calibri" panose="020F0502020204030204" pitchFamily="34" charset="0"/>
                <a:cs typeface="Calibri" panose="020F0502020204030204" pitchFamily="34" charset="0"/>
              </a:rPr>
              <a:t> </a:t>
            </a:r>
            <a:r>
              <a:rPr sz="2000" spc="100" dirty="0">
                <a:latin typeface="Calibri" panose="020F0502020204030204" pitchFamily="34" charset="0"/>
                <a:ea typeface="Calibri" panose="020F0502020204030204" pitchFamily="34" charset="0"/>
                <a:cs typeface="Calibri" panose="020F0502020204030204" pitchFamily="34" charset="0"/>
              </a:rPr>
              <a:t>honorary</a:t>
            </a:r>
            <a:r>
              <a:rPr sz="2000" spc="190" dirty="0">
                <a:latin typeface="Calibri" panose="020F0502020204030204" pitchFamily="34" charset="0"/>
                <a:ea typeface="Calibri" panose="020F0502020204030204" pitchFamily="34" charset="0"/>
                <a:cs typeface="Calibri" panose="020F0502020204030204" pitchFamily="34" charset="0"/>
              </a:rPr>
              <a:t> </a:t>
            </a:r>
            <a:r>
              <a:rPr sz="2000" spc="70" dirty="0">
                <a:latin typeface="Calibri" panose="020F0502020204030204" pitchFamily="34" charset="0"/>
                <a:ea typeface="Calibri" panose="020F0502020204030204" pitchFamily="34" charset="0"/>
                <a:cs typeface="Calibri" panose="020F0502020204030204" pitchFamily="34" charset="0"/>
              </a:rPr>
              <a:t>degree</a:t>
            </a:r>
            <a:r>
              <a:rPr sz="2000" spc="204" dirty="0">
                <a:latin typeface="Calibri" panose="020F0502020204030204" pitchFamily="34" charset="0"/>
                <a:ea typeface="Calibri" panose="020F0502020204030204" pitchFamily="34" charset="0"/>
                <a:cs typeface="Calibri" panose="020F0502020204030204" pitchFamily="34" charset="0"/>
              </a:rPr>
              <a:t> </a:t>
            </a:r>
            <a:r>
              <a:rPr sz="2000" spc="80" dirty="0">
                <a:latin typeface="Calibri" panose="020F0502020204030204" pitchFamily="34" charset="0"/>
                <a:ea typeface="Calibri" panose="020F0502020204030204" pitchFamily="34" charset="0"/>
                <a:cs typeface="Calibri" panose="020F0502020204030204" pitchFamily="34" charset="0"/>
              </a:rPr>
              <a:t>from</a:t>
            </a:r>
            <a:r>
              <a:rPr sz="2000" spc="210"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the</a:t>
            </a:r>
            <a:r>
              <a:rPr sz="2000" spc="210"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faculty/school;</a:t>
            </a:r>
            <a:endParaRPr sz="2000" dirty="0">
              <a:latin typeface="Calibri" panose="020F0502020204030204" pitchFamily="34" charset="0"/>
              <a:ea typeface="Calibri" panose="020F0502020204030204" pitchFamily="34" charset="0"/>
              <a:cs typeface="Calibri" panose="020F0502020204030204" pitchFamily="34" charset="0"/>
            </a:endParaRPr>
          </a:p>
          <a:p>
            <a:pPr marL="1155065" marR="5080" lvl="2" indent="-229235">
              <a:lnSpc>
                <a:spcPct val="80000"/>
              </a:lnSpc>
              <a:spcBef>
                <a:spcPts val="455"/>
              </a:spcBef>
              <a:buFont typeface="Arial MT"/>
              <a:buChar char="•"/>
              <a:tabLst>
                <a:tab pos="1155065" algn="l"/>
                <a:tab pos="1155700" algn="l"/>
              </a:tabLst>
            </a:pPr>
            <a:r>
              <a:rPr sz="2000" b="1" spc="100" dirty="0">
                <a:latin typeface="Calibri" panose="020F0502020204030204" pitchFamily="34" charset="0"/>
                <a:ea typeface="Calibri" panose="020F0502020204030204" pitchFamily="34" charset="0"/>
                <a:cs typeface="Calibri" panose="020F0502020204030204" pitchFamily="34" charset="0"/>
              </a:rPr>
              <a:t>Membership </a:t>
            </a:r>
            <a:r>
              <a:rPr sz="2000" spc="35" dirty="0">
                <a:latin typeface="Calibri" panose="020F0502020204030204" pitchFamily="34" charset="0"/>
                <a:ea typeface="Calibri" panose="020F0502020204030204" pitchFamily="34" charset="0"/>
                <a:cs typeface="Calibri" panose="020F0502020204030204" pitchFamily="34" charset="0"/>
              </a:rPr>
              <a:t>of</a:t>
            </a:r>
            <a:r>
              <a:rPr sz="2000" spc="40" dirty="0">
                <a:latin typeface="Calibri" panose="020F0502020204030204" pitchFamily="34" charset="0"/>
                <a:ea typeface="Calibri" panose="020F0502020204030204" pitchFamily="34" charset="0"/>
                <a:cs typeface="Calibri" panose="020F0502020204030204" pitchFamily="34" charset="0"/>
              </a:rPr>
              <a:t> </a:t>
            </a:r>
            <a:r>
              <a:rPr sz="2000" spc="170" dirty="0">
                <a:latin typeface="Calibri" panose="020F0502020204030204" pitchFamily="34" charset="0"/>
                <a:ea typeface="Calibri" panose="020F0502020204030204" pitchFamily="34" charset="0"/>
                <a:cs typeface="Calibri" panose="020F0502020204030204" pitchFamily="34" charset="0"/>
              </a:rPr>
              <a:t>a </a:t>
            </a:r>
            <a:r>
              <a:rPr sz="2000" spc="105" dirty="0">
                <a:latin typeface="Calibri" panose="020F0502020204030204" pitchFamily="34" charset="0"/>
                <a:ea typeface="Calibri" panose="020F0502020204030204" pitchFamily="34" charset="0"/>
                <a:cs typeface="Calibri" panose="020F0502020204030204" pitchFamily="34" charset="0"/>
              </a:rPr>
              <a:t>board </a:t>
            </a:r>
            <a:r>
              <a:rPr sz="2000" spc="35" dirty="0">
                <a:latin typeface="Calibri" panose="020F0502020204030204" pitchFamily="34" charset="0"/>
                <a:ea typeface="Calibri" panose="020F0502020204030204" pitchFamily="34" charset="0"/>
                <a:cs typeface="Calibri" panose="020F0502020204030204" pitchFamily="34" charset="0"/>
              </a:rPr>
              <a:t>of</a:t>
            </a:r>
            <a:r>
              <a:rPr sz="2000" spc="40"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the </a:t>
            </a:r>
            <a:r>
              <a:rPr sz="2000" spc="90" dirty="0">
                <a:latin typeface="Calibri" panose="020F0502020204030204" pitchFamily="34" charset="0"/>
                <a:ea typeface="Calibri" panose="020F0502020204030204" pitchFamily="34" charset="0"/>
                <a:cs typeface="Calibri" panose="020F0502020204030204" pitchFamily="34" charset="0"/>
              </a:rPr>
              <a:t>university </a:t>
            </a:r>
            <a:r>
              <a:rPr sz="2000" spc="45" dirty="0">
                <a:latin typeface="Calibri" panose="020F0502020204030204" pitchFamily="34" charset="0"/>
                <a:ea typeface="Calibri" panose="020F0502020204030204" pitchFamily="34" charset="0"/>
                <a:cs typeface="Calibri" panose="020F0502020204030204" pitchFamily="34" charset="0"/>
              </a:rPr>
              <a:t>or</a:t>
            </a:r>
            <a:r>
              <a:rPr sz="2000" spc="50" dirty="0">
                <a:latin typeface="Calibri" panose="020F0502020204030204" pitchFamily="34" charset="0"/>
                <a:ea typeface="Calibri" panose="020F0502020204030204" pitchFamily="34" charset="0"/>
                <a:cs typeface="Calibri" panose="020F0502020204030204" pitchFamily="34" charset="0"/>
              </a:rPr>
              <a:t> </a:t>
            </a:r>
            <a:r>
              <a:rPr sz="2000" spc="135" dirty="0">
                <a:latin typeface="Calibri" panose="020F0502020204030204" pitchFamily="34" charset="0"/>
                <a:ea typeface="Calibri" panose="020F0502020204030204" pitchFamily="34" charset="0"/>
                <a:cs typeface="Calibri" panose="020F0502020204030204" pitchFamily="34" charset="0"/>
              </a:rPr>
              <a:t>any </a:t>
            </a:r>
            <a:r>
              <a:rPr sz="2000" spc="140" dirty="0">
                <a:latin typeface="Calibri" panose="020F0502020204030204" pitchFamily="34" charset="0"/>
                <a:ea typeface="Calibri" panose="020F0502020204030204" pitchFamily="34" charset="0"/>
                <a:cs typeface="Calibri" panose="020F0502020204030204" pitchFamily="34" charset="0"/>
              </a:rPr>
              <a:t> </a:t>
            </a:r>
            <a:r>
              <a:rPr sz="2000" spc="100" dirty="0">
                <a:latin typeface="Calibri" panose="020F0502020204030204" pitchFamily="34" charset="0"/>
                <a:ea typeface="Calibri" panose="020F0502020204030204" pitchFamily="34" charset="0"/>
                <a:cs typeface="Calibri" panose="020F0502020204030204" pitchFamily="34" charset="0"/>
              </a:rPr>
              <a:t>committee</a:t>
            </a:r>
            <a:r>
              <a:rPr sz="2000" spc="225" dirty="0">
                <a:latin typeface="Calibri" panose="020F0502020204030204" pitchFamily="34" charset="0"/>
                <a:ea typeface="Calibri" panose="020F0502020204030204" pitchFamily="34" charset="0"/>
                <a:cs typeface="Calibri" panose="020F0502020204030204" pitchFamily="34" charset="0"/>
              </a:rPr>
              <a:t> </a:t>
            </a:r>
            <a:r>
              <a:rPr sz="2000" spc="100" dirty="0">
                <a:latin typeface="Calibri" panose="020F0502020204030204" pitchFamily="34" charset="0"/>
                <a:ea typeface="Calibri" panose="020F0502020204030204" pitchFamily="34" charset="0"/>
                <a:cs typeface="Calibri" panose="020F0502020204030204" pitchFamily="34" charset="0"/>
              </a:rPr>
              <a:t>advising</a:t>
            </a:r>
            <a:r>
              <a:rPr sz="2000" spc="225" dirty="0">
                <a:latin typeface="Calibri" panose="020F0502020204030204" pitchFamily="34" charset="0"/>
                <a:ea typeface="Calibri" panose="020F0502020204030204" pitchFamily="34" charset="0"/>
                <a:cs typeface="Calibri" panose="020F0502020204030204" pitchFamily="34" charset="0"/>
              </a:rPr>
              <a:t> </a:t>
            </a:r>
            <a:r>
              <a:rPr sz="2000" spc="114" dirty="0">
                <a:latin typeface="Calibri" panose="020F0502020204030204" pitchFamily="34" charset="0"/>
                <a:ea typeface="Calibri" panose="020F0502020204030204" pitchFamily="34" charset="0"/>
                <a:cs typeface="Calibri" panose="020F0502020204030204" pitchFamily="34" charset="0"/>
              </a:rPr>
              <a:t>on</a:t>
            </a:r>
            <a:r>
              <a:rPr sz="2000" spc="210" dirty="0">
                <a:latin typeface="Calibri" panose="020F0502020204030204" pitchFamily="34" charset="0"/>
                <a:ea typeface="Calibri" panose="020F0502020204030204" pitchFamily="34" charset="0"/>
                <a:cs typeface="Calibri" panose="020F0502020204030204" pitchFamily="34" charset="0"/>
              </a:rPr>
              <a:t> </a:t>
            </a:r>
            <a:r>
              <a:rPr sz="2000" spc="105" dirty="0">
                <a:latin typeface="Calibri" panose="020F0502020204030204" pitchFamily="34" charset="0"/>
                <a:ea typeface="Calibri" panose="020F0502020204030204" pitchFamily="34" charset="0"/>
                <a:cs typeface="Calibri" panose="020F0502020204030204" pitchFamily="34" charset="0"/>
              </a:rPr>
              <a:t>the</a:t>
            </a:r>
            <a:r>
              <a:rPr sz="2000" spc="204" dirty="0">
                <a:latin typeface="Calibri" panose="020F0502020204030204" pitchFamily="34" charset="0"/>
                <a:ea typeface="Calibri" panose="020F0502020204030204" pitchFamily="34" charset="0"/>
                <a:cs typeface="Calibri" panose="020F0502020204030204" pitchFamily="34" charset="0"/>
              </a:rPr>
              <a:t> </a:t>
            </a:r>
            <a:r>
              <a:rPr sz="2000" spc="105" dirty="0">
                <a:latin typeface="Calibri" panose="020F0502020204030204" pitchFamily="34" charset="0"/>
                <a:ea typeface="Calibri" panose="020F0502020204030204" pitchFamily="34" charset="0"/>
                <a:cs typeface="Calibri" panose="020F0502020204030204" pitchFamily="34" charset="0"/>
              </a:rPr>
              <a:t>programme</a:t>
            </a:r>
            <a:r>
              <a:rPr sz="2000" spc="190" dirty="0">
                <a:latin typeface="Calibri" panose="020F0502020204030204" pitchFamily="34" charset="0"/>
                <a:ea typeface="Calibri" panose="020F0502020204030204" pitchFamily="34" charset="0"/>
                <a:cs typeface="Calibri" panose="020F0502020204030204" pitchFamily="34" charset="0"/>
              </a:rPr>
              <a:t> </a:t>
            </a:r>
            <a:r>
              <a:rPr sz="2000" spc="100" dirty="0">
                <a:latin typeface="Calibri" panose="020F0502020204030204" pitchFamily="34" charset="0"/>
                <a:ea typeface="Calibri" panose="020F0502020204030204" pitchFamily="34" charset="0"/>
                <a:cs typeface="Calibri" panose="020F0502020204030204" pitchFamily="34" charset="0"/>
              </a:rPr>
              <a:t>being</a:t>
            </a:r>
            <a:r>
              <a:rPr sz="2000" spc="210" dirty="0">
                <a:latin typeface="Calibri" panose="020F0502020204030204" pitchFamily="34" charset="0"/>
                <a:ea typeface="Calibri" panose="020F0502020204030204" pitchFamily="34" charset="0"/>
                <a:cs typeface="Calibri" panose="020F0502020204030204" pitchFamily="34" charset="0"/>
              </a:rPr>
              <a:t> </a:t>
            </a:r>
            <a:r>
              <a:rPr sz="2000" spc="105" dirty="0">
                <a:latin typeface="Calibri" panose="020F0502020204030204" pitchFamily="34" charset="0"/>
                <a:ea typeface="Calibri" panose="020F0502020204030204" pitchFamily="34" charset="0"/>
                <a:cs typeface="Calibri" panose="020F0502020204030204" pitchFamily="34" charset="0"/>
              </a:rPr>
              <a:t>accredited.</a:t>
            </a:r>
            <a:endParaRPr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object 2">
            <a:extLst>
              <a:ext uri="{FF2B5EF4-FFF2-40B4-BE49-F238E27FC236}">
                <a16:creationId xmlns:a16="http://schemas.microsoft.com/office/drawing/2014/main" id="{E700DE51-EEA9-4F54-8608-19B26116E7C0}"/>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E700DE51-EEA9-4F54-8608-19B26116E7C0}"/>
              </a:ext>
            </a:extLst>
          </p:cNvPr>
          <p:cNvPicPr/>
          <p:nvPr/>
        </p:nvPicPr>
        <p:blipFill>
          <a:blip r:embed="rId2" cstate="print"/>
          <a:stretch>
            <a:fillRect/>
          </a:stretch>
        </p:blipFill>
        <p:spPr>
          <a:xfrm>
            <a:off x="88900" y="159314"/>
            <a:ext cx="690371" cy="574547"/>
          </a:xfrm>
          <a:prstGeom prst="rect">
            <a:avLst/>
          </a:prstGeom>
        </p:spPr>
      </p:pic>
      <p:sp>
        <p:nvSpPr>
          <p:cNvPr id="7" name="object 2">
            <a:extLst>
              <a:ext uri="{FF2B5EF4-FFF2-40B4-BE49-F238E27FC236}">
                <a16:creationId xmlns:a16="http://schemas.microsoft.com/office/drawing/2014/main" id="{CEC4DB00-F42B-48D3-9D61-A01ACE92BF2B}"/>
              </a:ext>
            </a:extLst>
          </p:cNvPr>
          <p:cNvSpPr txBox="1">
            <a:spLocks noGrp="1"/>
          </p:cNvSpPr>
          <p:nvPr>
            <p:ph type="title"/>
          </p:nvPr>
        </p:nvSpPr>
        <p:spPr>
          <a:xfrm>
            <a:off x="1841500" y="491931"/>
            <a:ext cx="7543800" cy="689291"/>
          </a:xfrm>
          <a:prstGeom prst="rect">
            <a:avLst/>
          </a:prstGeom>
        </p:spPr>
        <p:txBody>
          <a:bodyPr vert="horz" wrap="square" lIns="0" tIns="12065" rIns="0" bIns="0" rtlCol="0">
            <a:spAutoFit/>
          </a:bodyPr>
          <a:lstStyle/>
          <a:p>
            <a:pPr marL="12700">
              <a:lnSpc>
                <a:spcPct val="100000"/>
              </a:lnSpc>
              <a:spcBef>
                <a:spcPts val="95"/>
              </a:spcBef>
            </a:pPr>
            <a:r>
              <a:rPr lang="en-IN" sz="4400" b="1" u="heavy" spc="229" dirty="0">
                <a:solidFill>
                  <a:srgbClr val="4B390D"/>
                </a:solidFill>
                <a:uFill>
                  <a:solidFill>
                    <a:srgbClr val="000000"/>
                  </a:solidFill>
                </a:uFill>
                <a:latin typeface="Cambria"/>
                <a:cs typeface="Cambria"/>
              </a:rPr>
              <a:t>INDUSTRY PARTICIPATION</a:t>
            </a:r>
            <a:endParaRPr lang="en-IN" sz="4400" b="1" dirty="0">
              <a:solidFill>
                <a:srgbClr val="4B390D"/>
              </a:solidFill>
              <a:latin typeface="Cambria"/>
              <a:cs typeface="Cambria"/>
            </a:endParaRPr>
          </a:p>
        </p:txBody>
      </p:sp>
      <p:pic>
        <p:nvPicPr>
          <p:cNvPr id="9" name="Picture 8">
            <a:extLst>
              <a:ext uri="{FF2B5EF4-FFF2-40B4-BE49-F238E27FC236}">
                <a16:creationId xmlns:a16="http://schemas.microsoft.com/office/drawing/2014/main" id="{BC3C575C-5443-490C-AD08-64FC064DFC4A}"/>
              </a:ext>
            </a:extLst>
          </p:cNvPr>
          <p:cNvPicPr>
            <a:picLocks noChangeAspect="1"/>
          </p:cNvPicPr>
          <p:nvPr/>
        </p:nvPicPr>
        <p:blipFill>
          <a:blip r:embed="rId3"/>
          <a:stretch>
            <a:fillRect/>
          </a:stretch>
        </p:blipFill>
        <p:spPr>
          <a:xfrm>
            <a:off x="622300" y="1214612"/>
            <a:ext cx="9321592" cy="5474682"/>
          </a:xfrm>
          <a:prstGeom prst="rect">
            <a:avLst/>
          </a:prstGeom>
        </p:spPr>
      </p:pic>
    </p:spTree>
    <p:extLst>
      <p:ext uri="{BB962C8B-B14F-4D97-AF65-F5344CB8AC3E}">
        <p14:creationId xmlns:p14="http://schemas.microsoft.com/office/powerpoint/2010/main" val="3166415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8667" y="604641"/>
            <a:ext cx="8457633" cy="751488"/>
          </a:xfrm>
          <a:prstGeom prst="rect">
            <a:avLst/>
          </a:prstGeom>
        </p:spPr>
        <p:txBody>
          <a:bodyPr vert="horz" wrap="square" lIns="0" tIns="12700" rIns="0" bIns="0" rtlCol="0">
            <a:spAutoFit/>
          </a:bodyPr>
          <a:lstStyle/>
          <a:p>
            <a:pPr marL="12700">
              <a:lnSpc>
                <a:spcPct val="100000"/>
              </a:lnSpc>
              <a:spcBef>
                <a:spcPts val="100"/>
              </a:spcBef>
            </a:pPr>
            <a:r>
              <a:rPr sz="4800" b="0" u="heavy" spc="250"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Major</a:t>
            </a:r>
            <a:r>
              <a:rPr sz="4800" b="0" u="heavy" spc="415"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 </a:t>
            </a:r>
            <a:r>
              <a:rPr sz="4800" b="0" u="heavy" spc="300"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focus</a:t>
            </a:r>
            <a:r>
              <a:rPr sz="4800" b="0" u="heavy" spc="420"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 </a:t>
            </a:r>
            <a:r>
              <a:rPr sz="4800" b="0" u="heavy" spc="285"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during</a:t>
            </a:r>
            <a:r>
              <a:rPr sz="4800" b="0" u="heavy" spc="375"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 </a:t>
            </a:r>
            <a:r>
              <a:rPr sz="4800" b="0" u="heavy" spc="165" dirty="0">
                <a:solidFill>
                  <a:schemeClr val="tx1"/>
                </a:solidFill>
                <a:uFill>
                  <a:solidFill>
                    <a:srgbClr val="BF0000"/>
                  </a:solidFill>
                </a:uFill>
                <a:latin typeface="Calibri" panose="020F0502020204030204" pitchFamily="34" charset="0"/>
                <a:ea typeface="Calibri" panose="020F0502020204030204" pitchFamily="34" charset="0"/>
                <a:cs typeface="Calibri" panose="020F0502020204030204" pitchFamily="34" charset="0"/>
              </a:rPr>
              <a:t>visit</a:t>
            </a:r>
            <a:endParaRPr sz="4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1308667" y="1887644"/>
            <a:ext cx="7905750" cy="4381500"/>
          </a:xfrm>
          <a:prstGeom prst="rect">
            <a:avLst/>
          </a:prstGeom>
        </p:spPr>
        <p:txBody>
          <a:bodyPr vert="horz" wrap="square" lIns="0" tIns="92075" rIns="0" bIns="0" rtlCol="0">
            <a:spAutoFit/>
          </a:bodyPr>
          <a:lstStyle/>
          <a:p>
            <a:pPr marL="354965" marR="964565" indent="-342900">
              <a:lnSpc>
                <a:spcPts val="2590"/>
              </a:lnSpc>
              <a:spcBef>
                <a:spcPts val="725"/>
              </a:spcBef>
              <a:buFont typeface="Arial MT"/>
              <a:buChar char="•"/>
              <a:tabLst>
                <a:tab pos="354965" algn="l"/>
                <a:tab pos="355600" algn="l"/>
              </a:tabLst>
            </a:pPr>
            <a:r>
              <a:rPr sz="2700" spc="185" dirty="0">
                <a:latin typeface="Cambria"/>
                <a:cs typeface="Cambria"/>
              </a:rPr>
              <a:t>Quality</a:t>
            </a:r>
            <a:r>
              <a:rPr sz="2700" spc="254" dirty="0">
                <a:latin typeface="Cambria"/>
                <a:cs typeface="Cambria"/>
              </a:rPr>
              <a:t> </a:t>
            </a:r>
            <a:r>
              <a:rPr sz="2700" spc="215" dirty="0">
                <a:latin typeface="Cambria"/>
                <a:cs typeface="Cambria"/>
              </a:rPr>
              <a:t>assurance</a:t>
            </a:r>
            <a:r>
              <a:rPr sz="2700" spc="235" dirty="0">
                <a:latin typeface="Cambria"/>
                <a:cs typeface="Cambria"/>
              </a:rPr>
              <a:t> </a:t>
            </a:r>
            <a:r>
              <a:rPr sz="2700" spc="170" dirty="0">
                <a:latin typeface="Cambria"/>
                <a:cs typeface="Cambria"/>
              </a:rPr>
              <a:t>processes,</a:t>
            </a:r>
            <a:r>
              <a:rPr sz="2700" spc="210" dirty="0">
                <a:latin typeface="Cambria"/>
                <a:cs typeface="Cambria"/>
              </a:rPr>
              <a:t> </a:t>
            </a:r>
            <a:r>
              <a:rPr sz="2700" spc="175" dirty="0">
                <a:latin typeface="Cambria"/>
                <a:cs typeface="Cambria"/>
              </a:rPr>
              <a:t>including </a:t>
            </a:r>
            <a:r>
              <a:rPr sz="2700" spc="-580" dirty="0">
                <a:latin typeface="Cambria"/>
                <a:cs typeface="Cambria"/>
              </a:rPr>
              <a:t> </a:t>
            </a:r>
            <a:r>
              <a:rPr sz="2700" spc="145" dirty="0">
                <a:latin typeface="Cambria"/>
                <a:cs typeface="Cambria"/>
              </a:rPr>
              <a:t>internal</a:t>
            </a:r>
            <a:r>
              <a:rPr sz="2700" spc="260" dirty="0">
                <a:latin typeface="Cambria"/>
                <a:cs typeface="Cambria"/>
              </a:rPr>
              <a:t> </a:t>
            </a:r>
            <a:r>
              <a:rPr sz="2700" spc="80" dirty="0">
                <a:latin typeface="Cambria"/>
                <a:cs typeface="Cambria"/>
              </a:rPr>
              <a:t>reviews</a:t>
            </a:r>
            <a:endParaRPr sz="2700" dirty="0">
              <a:latin typeface="Cambria"/>
              <a:cs typeface="Cambria"/>
            </a:endParaRPr>
          </a:p>
          <a:p>
            <a:pPr marL="355600" indent="-342900">
              <a:lnSpc>
                <a:spcPct val="100000"/>
              </a:lnSpc>
              <a:spcBef>
                <a:spcPts val="1225"/>
              </a:spcBef>
              <a:buFont typeface="Arial MT"/>
              <a:buChar char="•"/>
              <a:tabLst>
                <a:tab pos="354965" algn="l"/>
                <a:tab pos="355600" algn="l"/>
              </a:tabLst>
            </a:pPr>
            <a:r>
              <a:rPr sz="2700" spc="185" dirty="0">
                <a:latin typeface="Cambria"/>
                <a:cs typeface="Cambria"/>
              </a:rPr>
              <a:t>Entry</a:t>
            </a:r>
            <a:r>
              <a:rPr sz="2700" spc="295" dirty="0">
                <a:latin typeface="Cambria"/>
                <a:cs typeface="Cambria"/>
              </a:rPr>
              <a:t> </a:t>
            </a:r>
            <a:r>
              <a:rPr sz="2700" spc="195" dirty="0">
                <a:latin typeface="Cambria"/>
                <a:cs typeface="Cambria"/>
              </a:rPr>
              <a:t>standards</a:t>
            </a:r>
            <a:r>
              <a:rPr sz="2700" spc="215" dirty="0">
                <a:latin typeface="Cambria"/>
                <a:cs typeface="Cambria"/>
              </a:rPr>
              <a:t> </a:t>
            </a:r>
            <a:r>
              <a:rPr sz="2700" spc="60" dirty="0">
                <a:latin typeface="Cambria"/>
                <a:cs typeface="Cambria"/>
              </a:rPr>
              <a:t>for</a:t>
            </a:r>
            <a:r>
              <a:rPr sz="2700" spc="265" dirty="0">
                <a:latin typeface="Cambria"/>
                <a:cs typeface="Cambria"/>
              </a:rPr>
              <a:t> </a:t>
            </a:r>
            <a:r>
              <a:rPr sz="2700" spc="180" dirty="0">
                <a:latin typeface="Cambria"/>
                <a:cs typeface="Cambria"/>
              </a:rPr>
              <a:t>admission</a:t>
            </a:r>
            <a:r>
              <a:rPr sz="2700" spc="270" dirty="0">
                <a:latin typeface="Cambria"/>
                <a:cs typeface="Cambria"/>
              </a:rPr>
              <a:t> </a:t>
            </a:r>
            <a:r>
              <a:rPr sz="2700" spc="60" dirty="0">
                <a:latin typeface="Cambria"/>
                <a:cs typeface="Cambria"/>
              </a:rPr>
              <a:t>of</a:t>
            </a:r>
            <a:r>
              <a:rPr sz="2700" spc="265" dirty="0">
                <a:latin typeface="Cambria"/>
                <a:cs typeface="Cambria"/>
              </a:rPr>
              <a:t> </a:t>
            </a:r>
            <a:r>
              <a:rPr sz="2700" spc="195" dirty="0">
                <a:latin typeface="Cambria"/>
                <a:cs typeface="Cambria"/>
              </a:rPr>
              <a:t>students</a:t>
            </a:r>
            <a:endParaRPr sz="2700" dirty="0">
              <a:latin typeface="Cambria"/>
              <a:cs typeface="Cambria"/>
            </a:endParaRPr>
          </a:p>
          <a:p>
            <a:pPr marL="354965" marR="855344" indent="-342900">
              <a:lnSpc>
                <a:spcPct val="80000"/>
              </a:lnSpc>
              <a:spcBef>
                <a:spcPts val="1850"/>
              </a:spcBef>
              <a:buFont typeface="Arial MT"/>
              <a:buChar char="•"/>
              <a:tabLst>
                <a:tab pos="354965" algn="l"/>
                <a:tab pos="355600" algn="l"/>
              </a:tabLst>
            </a:pPr>
            <a:r>
              <a:rPr sz="2700" spc="180" dirty="0">
                <a:latin typeface="Cambria"/>
                <a:cs typeface="Cambria"/>
              </a:rPr>
              <a:t>Qualifications,</a:t>
            </a:r>
            <a:r>
              <a:rPr sz="2700" spc="265" dirty="0">
                <a:latin typeface="Cambria"/>
                <a:cs typeface="Cambria"/>
              </a:rPr>
              <a:t> </a:t>
            </a:r>
            <a:r>
              <a:rPr sz="2700" spc="220" dirty="0">
                <a:latin typeface="Cambria"/>
                <a:cs typeface="Cambria"/>
              </a:rPr>
              <a:t>enthusiasm,</a:t>
            </a:r>
            <a:r>
              <a:rPr sz="2700" spc="270" dirty="0">
                <a:latin typeface="Cambria"/>
                <a:cs typeface="Cambria"/>
              </a:rPr>
              <a:t> </a:t>
            </a:r>
            <a:r>
              <a:rPr sz="2700" spc="120" dirty="0">
                <a:latin typeface="Cambria"/>
                <a:cs typeface="Cambria"/>
              </a:rPr>
              <a:t>workload</a:t>
            </a:r>
            <a:r>
              <a:rPr sz="2700" spc="270" dirty="0">
                <a:latin typeface="Cambria"/>
                <a:cs typeface="Cambria"/>
              </a:rPr>
              <a:t> </a:t>
            </a:r>
            <a:r>
              <a:rPr sz="2700" spc="60" dirty="0">
                <a:latin typeface="Cambria"/>
                <a:cs typeface="Cambria"/>
              </a:rPr>
              <a:t>of </a:t>
            </a:r>
            <a:r>
              <a:rPr sz="2700" spc="-580" dirty="0">
                <a:latin typeface="Cambria"/>
                <a:cs typeface="Cambria"/>
              </a:rPr>
              <a:t> </a:t>
            </a:r>
            <a:r>
              <a:rPr sz="2700" spc="160" dirty="0">
                <a:latin typeface="Cambria"/>
                <a:cs typeface="Cambria"/>
              </a:rPr>
              <a:t>faculty</a:t>
            </a:r>
            <a:endParaRPr sz="2700" dirty="0">
              <a:latin typeface="Cambria"/>
              <a:cs typeface="Cambria"/>
            </a:endParaRPr>
          </a:p>
          <a:p>
            <a:pPr marL="355600" indent="-342900">
              <a:lnSpc>
                <a:spcPct val="100000"/>
              </a:lnSpc>
              <a:spcBef>
                <a:spcPts val="1200"/>
              </a:spcBef>
              <a:buFont typeface="Arial MT"/>
              <a:buChar char="•"/>
              <a:tabLst>
                <a:tab pos="354965" algn="l"/>
                <a:tab pos="355600" algn="l"/>
              </a:tabLst>
            </a:pPr>
            <a:r>
              <a:rPr sz="2700" spc="135" dirty="0">
                <a:latin typeface="Cambria"/>
                <a:cs typeface="Cambria"/>
              </a:rPr>
              <a:t>Facilities</a:t>
            </a:r>
            <a:endParaRPr sz="2700" dirty="0">
              <a:latin typeface="Cambria"/>
              <a:cs typeface="Cambria"/>
            </a:endParaRPr>
          </a:p>
          <a:p>
            <a:pPr marL="355600" indent="-342900">
              <a:lnSpc>
                <a:spcPct val="100000"/>
              </a:lnSpc>
              <a:spcBef>
                <a:spcPts val="1200"/>
              </a:spcBef>
              <a:buFont typeface="Arial MT"/>
              <a:buChar char="•"/>
              <a:tabLst>
                <a:tab pos="354965" algn="l"/>
                <a:tab pos="355600" algn="l"/>
              </a:tabLst>
            </a:pPr>
            <a:r>
              <a:rPr sz="2700" spc="165" dirty="0">
                <a:latin typeface="Cambria"/>
                <a:cs typeface="Cambria"/>
              </a:rPr>
              <a:t>Industry</a:t>
            </a:r>
            <a:r>
              <a:rPr sz="2700" spc="240" dirty="0">
                <a:latin typeface="Cambria"/>
                <a:cs typeface="Cambria"/>
              </a:rPr>
              <a:t> </a:t>
            </a:r>
            <a:r>
              <a:rPr sz="2700" spc="140" dirty="0">
                <a:latin typeface="Cambria"/>
                <a:cs typeface="Cambria"/>
              </a:rPr>
              <a:t>participation</a:t>
            </a:r>
            <a:endParaRPr sz="2700" dirty="0">
              <a:latin typeface="Cambria"/>
              <a:cs typeface="Cambria"/>
            </a:endParaRPr>
          </a:p>
          <a:p>
            <a:pPr>
              <a:lnSpc>
                <a:spcPct val="100000"/>
              </a:lnSpc>
              <a:spcBef>
                <a:spcPts val="55"/>
              </a:spcBef>
              <a:buFont typeface="Arial MT"/>
              <a:buChar char="•"/>
            </a:pPr>
            <a:endParaRPr sz="2450" dirty="0">
              <a:latin typeface="Cambria"/>
              <a:cs typeface="Cambria"/>
            </a:endParaRPr>
          </a:p>
          <a:p>
            <a:pPr marL="354965" marR="5080" indent="-342900">
              <a:lnSpc>
                <a:spcPct val="80000"/>
              </a:lnSpc>
              <a:buFont typeface="Arial MT"/>
              <a:buChar char="•"/>
              <a:tabLst>
                <a:tab pos="354965" algn="l"/>
                <a:tab pos="355600" algn="l"/>
              </a:tabLst>
            </a:pPr>
            <a:r>
              <a:rPr sz="2700" spc="75" dirty="0">
                <a:latin typeface="Cambria"/>
                <a:cs typeface="Cambria"/>
              </a:rPr>
              <a:t>Title</a:t>
            </a:r>
            <a:r>
              <a:rPr sz="2700" spc="295" dirty="0">
                <a:latin typeface="Cambria"/>
                <a:cs typeface="Cambria"/>
              </a:rPr>
              <a:t> </a:t>
            </a:r>
            <a:r>
              <a:rPr sz="2700" spc="60" dirty="0">
                <a:latin typeface="Cambria"/>
                <a:cs typeface="Cambria"/>
              </a:rPr>
              <a:t>of</a:t>
            </a:r>
            <a:r>
              <a:rPr sz="2700" spc="265" dirty="0">
                <a:latin typeface="Cambria"/>
                <a:cs typeface="Cambria"/>
              </a:rPr>
              <a:t> </a:t>
            </a:r>
            <a:r>
              <a:rPr sz="2700" spc="245" dirty="0">
                <a:latin typeface="Cambria"/>
                <a:cs typeface="Cambria"/>
              </a:rPr>
              <a:t>a</a:t>
            </a:r>
            <a:r>
              <a:rPr sz="2700" spc="265" dirty="0">
                <a:latin typeface="Cambria"/>
                <a:cs typeface="Cambria"/>
              </a:rPr>
              <a:t> </a:t>
            </a:r>
            <a:r>
              <a:rPr sz="2700" spc="155" dirty="0">
                <a:latin typeface="Cambria"/>
                <a:cs typeface="Cambria"/>
              </a:rPr>
              <a:t>programme</a:t>
            </a:r>
            <a:r>
              <a:rPr sz="2700" spc="265" dirty="0">
                <a:latin typeface="Cambria"/>
                <a:cs typeface="Cambria"/>
              </a:rPr>
              <a:t> </a:t>
            </a:r>
            <a:r>
              <a:rPr sz="2700" spc="240" dirty="0">
                <a:latin typeface="Cambria"/>
                <a:cs typeface="Cambria"/>
              </a:rPr>
              <a:t>as</a:t>
            </a:r>
            <a:r>
              <a:rPr sz="2700" spc="245" dirty="0">
                <a:latin typeface="Cambria"/>
                <a:cs typeface="Cambria"/>
              </a:rPr>
              <a:t> </a:t>
            </a:r>
            <a:r>
              <a:rPr sz="2700" spc="175" dirty="0">
                <a:latin typeface="Cambria"/>
                <a:cs typeface="Cambria"/>
              </a:rPr>
              <a:t>shown</a:t>
            </a:r>
            <a:r>
              <a:rPr sz="2700" spc="265" dirty="0">
                <a:latin typeface="Cambria"/>
                <a:cs typeface="Cambria"/>
              </a:rPr>
              <a:t> </a:t>
            </a:r>
            <a:r>
              <a:rPr sz="2700" spc="170" dirty="0">
                <a:latin typeface="Cambria"/>
                <a:cs typeface="Cambria"/>
              </a:rPr>
              <a:t>on</a:t>
            </a:r>
            <a:r>
              <a:rPr sz="2700" spc="265" dirty="0">
                <a:latin typeface="Cambria"/>
                <a:cs typeface="Cambria"/>
              </a:rPr>
              <a:t> </a:t>
            </a:r>
            <a:r>
              <a:rPr sz="2700" spc="160" dirty="0">
                <a:latin typeface="Cambria"/>
                <a:cs typeface="Cambria"/>
              </a:rPr>
              <a:t>graduate’s </a:t>
            </a:r>
            <a:r>
              <a:rPr sz="2700" spc="-580" dirty="0">
                <a:latin typeface="Cambria"/>
                <a:cs typeface="Cambria"/>
              </a:rPr>
              <a:t> </a:t>
            </a:r>
            <a:r>
              <a:rPr sz="2700" spc="110" dirty="0">
                <a:latin typeface="Cambria"/>
                <a:cs typeface="Cambria"/>
              </a:rPr>
              <a:t>certificate</a:t>
            </a:r>
            <a:r>
              <a:rPr sz="2700" spc="260" dirty="0">
                <a:latin typeface="Cambria"/>
                <a:cs typeface="Cambria"/>
              </a:rPr>
              <a:t> </a:t>
            </a:r>
            <a:r>
              <a:rPr sz="2700" spc="240" dirty="0">
                <a:latin typeface="Cambria"/>
                <a:cs typeface="Cambria"/>
              </a:rPr>
              <a:t>and </a:t>
            </a:r>
            <a:r>
              <a:rPr sz="2700" spc="155" dirty="0">
                <a:latin typeface="Cambria"/>
                <a:cs typeface="Cambria"/>
              </a:rPr>
              <a:t>transcript</a:t>
            </a:r>
            <a:endParaRPr sz="2700" dirty="0">
              <a:latin typeface="Cambria"/>
              <a:cs typeface="Cambria"/>
            </a:endParaRPr>
          </a:p>
        </p:txBody>
      </p:sp>
      <p:pic>
        <p:nvPicPr>
          <p:cNvPr id="4" name="object 2">
            <a:extLst>
              <a:ext uri="{FF2B5EF4-FFF2-40B4-BE49-F238E27FC236}">
                <a16:creationId xmlns:a16="http://schemas.microsoft.com/office/drawing/2014/main" id="{FDD73587-B8BB-4ECC-AAD3-F312904FFDEC}"/>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3100" y="491931"/>
            <a:ext cx="4724400" cy="689291"/>
          </a:xfrm>
          <a:prstGeom prst="rect">
            <a:avLst/>
          </a:prstGeom>
        </p:spPr>
        <p:txBody>
          <a:bodyPr vert="horz" wrap="square" lIns="0" tIns="12065" rIns="0" bIns="0" rtlCol="0">
            <a:spAutoFit/>
          </a:bodyPr>
          <a:lstStyle/>
          <a:p>
            <a:pPr marL="12700">
              <a:lnSpc>
                <a:spcPct val="100000"/>
              </a:lnSpc>
              <a:spcBef>
                <a:spcPts val="95"/>
              </a:spcBef>
            </a:pPr>
            <a:r>
              <a:rPr sz="4400" b="1" u="heavy" spc="229" dirty="0">
                <a:solidFill>
                  <a:srgbClr val="4B390D"/>
                </a:solidFill>
                <a:uFill>
                  <a:solidFill>
                    <a:srgbClr val="000000"/>
                  </a:solidFill>
                </a:uFill>
                <a:latin typeface="Cambria"/>
                <a:cs typeface="Cambria"/>
              </a:rPr>
              <a:t>Guidelines</a:t>
            </a:r>
            <a:endParaRPr sz="4400" b="1" dirty="0">
              <a:solidFill>
                <a:srgbClr val="4B390D"/>
              </a:solidFill>
              <a:latin typeface="Cambria"/>
              <a:cs typeface="Cambria"/>
            </a:endParaRPr>
          </a:p>
        </p:txBody>
      </p:sp>
      <p:sp>
        <p:nvSpPr>
          <p:cNvPr id="3" name="object 3"/>
          <p:cNvSpPr txBox="1"/>
          <p:nvPr/>
        </p:nvSpPr>
        <p:spPr>
          <a:xfrm>
            <a:off x="1066301" y="1727691"/>
            <a:ext cx="8558530" cy="4195445"/>
          </a:xfrm>
          <a:prstGeom prst="rect">
            <a:avLst/>
          </a:prstGeom>
        </p:spPr>
        <p:txBody>
          <a:bodyPr vert="horz" wrap="square" lIns="0" tIns="85725" rIns="0" bIns="0" rtlCol="0">
            <a:spAutoFit/>
          </a:bodyPr>
          <a:lstStyle/>
          <a:p>
            <a:pPr marL="354965" marR="7620" indent="-342900" algn="just">
              <a:lnSpc>
                <a:spcPct val="80000"/>
              </a:lnSpc>
              <a:spcBef>
                <a:spcPts val="675"/>
              </a:spcBef>
              <a:buFont typeface="PMingLiU-ExtB"/>
              <a:buChar char="➢"/>
              <a:tabLst>
                <a:tab pos="355600" algn="l"/>
              </a:tabLst>
            </a:pPr>
            <a:r>
              <a:rPr sz="2400" spc="120" dirty="0">
                <a:latin typeface="Cambria"/>
                <a:cs typeface="Cambria"/>
              </a:rPr>
              <a:t>The </a:t>
            </a:r>
            <a:r>
              <a:rPr sz="2400" spc="130" dirty="0">
                <a:latin typeface="Cambria"/>
                <a:cs typeface="Cambria"/>
              </a:rPr>
              <a:t>evenings </a:t>
            </a:r>
            <a:r>
              <a:rPr sz="2400" spc="40" dirty="0">
                <a:latin typeface="Cambria"/>
                <a:cs typeface="Cambria"/>
              </a:rPr>
              <a:t>of </a:t>
            </a:r>
            <a:r>
              <a:rPr sz="2400" spc="140" dirty="0">
                <a:latin typeface="Cambria"/>
                <a:cs typeface="Cambria"/>
              </a:rPr>
              <a:t>the </a:t>
            </a:r>
            <a:r>
              <a:rPr sz="2400" spc="110" dirty="0">
                <a:latin typeface="Cambria"/>
                <a:cs typeface="Cambria"/>
              </a:rPr>
              <a:t>visiting </a:t>
            </a:r>
            <a:r>
              <a:rPr sz="2400" spc="160" dirty="0">
                <a:latin typeface="Cambria"/>
                <a:cs typeface="Cambria"/>
              </a:rPr>
              <a:t>team </a:t>
            </a:r>
            <a:r>
              <a:rPr sz="2400" spc="114" dirty="0">
                <a:latin typeface="Cambria"/>
                <a:cs typeface="Cambria"/>
              </a:rPr>
              <a:t>are </a:t>
            </a:r>
            <a:r>
              <a:rPr sz="2400" spc="100" dirty="0">
                <a:latin typeface="Cambria"/>
                <a:cs typeface="Cambria"/>
              </a:rPr>
              <a:t>deliberately </a:t>
            </a:r>
            <a:r>
              <a:rPr sz="2400" spc="130" dirty="0">
                <a:latin typeface="Cambria"/>
                <a:cs typeface="Cambria"/>
              </a:rPr>
              <a:t>kept </a:t>
            </a:r>
            <a:r>
              <a:rPr sz="2400" spc="135" dirty="0">
                <a:latin typeface="Cambria"/>
                <a:cs typeface="Cambria"/>
              </a:rPr>
              <a:t> </a:t>
            </a:r>
            <a:r>
              <a:rPr sz="2400" spc="60" dirty="0">
                <a:latin typeface="Cambria"/>
                <a:cs typeface="Cambria"/>
              </a:rPr>
              <a:t>free</a:t>
            </a:r>
            <a:r>
              <a:rPr sz="2400" spc="65" dirty="0">
                <a:latin typeface="Cambria"/>
                <a:cs typeface="Cambria"/>
              </a:rPr>
              <a:t> </a:t>
            </a:r>
            <a:r>
              <a:rPr sz="2400" spc="50" dirty="0">
                <a:latin typeface="Cambria"/>
                <a:cs typeface="Cambria"/>
              </a:rPr>
              <a:t>of</a:t>
            </a:r>
            <a:r>
              <a:rPr sz="2400" spc="55" dirty="0">
                <a:latin typeface="Cambria"/>
                <a:cs typeface="Cambria"/>
              </a:rPr>
              <a:t> </a:t>
            </a:r>
            <a:r>
              <a:rPr sz="2400" spc="105" dirty="0">
                <a:latin typeface="Cambria"/>
                <a:cs typeface="Cambria"/>
              </a:rPr>
              <a:t>activities</a:t>
            </a:r>
            <a:r>
              <a:rPr sz="2400" spc="110" dirty="0">
                <a:latin typeface="Cambria"/>
                <a:cs typeface="Cambria"/>
              </a:rPr>
              <a:t> </a:t>
            </a:r>
            <a:r>
              <a:rPr sz="2400" spc="70" dirty="0">
                <a:latin typeface="Cambria"/>
                <a:cs typeface="Cambria"/>
              </a:rPr>
              <a:t>to</a:t>
            </a:r>
            <a:r>
              <a:rPr sz="2400" spc="75" dirty="0">
                <a:latin typeface="Cambria"/>
                <a:cs typeface="Cambria"/>
              </a:rPr>
              <a:t> </a:t>
            </a:r>
            <a:r>
              <a:rPr sz="2400" spc="140" dirty="0">
                <a:latin typeface="Cambria"/>
                <a:cs typeface="Cambria"/>
              </a:rPr>
              <a:t>enable</a:t>
            </a:r>
            <a:r>
              <a:rPr sz="2400" spc="145" dirty="0">
                <a:latin typeface="Cambria"/>
                <a:cs typeface="Cambria"/>
              </a:rPr>
              <a:t> </a:t>
            </a:r>
            <a:r>
              <a:rPr sz="2400" spc="140" dirty="0">
                <a:latin typeface="Cambria"/>
                <a:cs typeface="Cambria"/>
              </a:rPr>
              <a:t>the</a:t>
            </a:r>
            <a:r>
              <a:rPr sz="2400" spc="145" dirty="0">
                <a:latin typeface="Cambria"/>
                <a:cs typeface="Cambria"/>
              </a:rPr>
              <a:t> </a:t>
            </a:r>
            <a:r>
              <a:rPr sz="2400" spc="160" dirty="0">
                <a:latin typeface="Cambria"/>
                <a:cs typeface="Cambria"/>
              </a:rPr>
              <a:t>team </a:t>
            </a:r>
            <a:r>
              <a:rPr sz="2400" spc="70" dirty="0">
                <a:latin typeface="Cambria"/>
                <a:cs typeface="Cambria"/>
              </a:rPr>
              <a:t>to</a:t>
            </a:r>
            <a:r>
              <a:rPr sz="2400" spc="75" dirty="0">
                <a:latin typeface="Cambria"/>
                <a:cs typeface="Cambria"/>
              </a:rPr>
              <a:t> </a:t>
            </a:r>
            <a:r>
              <a:rPr sz="2400" spc="120" dirty="0">
                <a:latin typeface="Cambria"/>
                <a:cs typeface="Cambria"/>
              </a:rPr>
              <a:t>complete</a:t>
            </a:r>
            <a:r>
              <a:rPr sz="2400" spc="125" dirty="0">
                <a:latin typeface="Cambria"/>
                <a:cs typeface="Cambria"/>
              </a:rPr>
              <a:t> </a:t>
            </a:r>
            <a:r>
              <a:rPr sz="2400" spc="140" dirty="0">
                <a:latin typeface="Cambria"/>
                <a:cs typeface="Cambria"/>
              </a:rPr>
              <a:t>the </a:t>
            </a:r>
            <a:r>
              <a:rPr sz="2400" spc="145" dirty="0">
                <a:latin typeface="Cambria"/>
                <a:cs typeface="Cambria"/>
              </a:rPr>
              <a:t> </a:t>
            </a:r>
            <a:r>
              <a:rPr sz="2400" spc="90" dirty="0">
                <a:latin typeface="Cambria"/>
                <a:cs typeface="Cambria"/>
              </a:rPr>
              <a:t>writing</a:t>
            </a:r>
            <a:r>
              <a:rPr sz="2400" spc="254" dirty="0">
                <a:latin typeface="Cambria"/>
                <a:cs typeface="Cambria"/>
              </a:rPr>
              <a:t> </a:t>
            </a:r>
            <a:r>
              <a:rPr sz="2400" spc="50" dirty="0">
                <a:latin typeface="Cambria"/>
                <a:cs typeface="Cambria"/>
              </a:rPr>
              <a:t>of</a:t>
            </a:r>
            <a:r>
              <a:rPr sz="2400" spc="215" dirty="0">
                <a:latin typeface="Cambria"/>
                <a:cs typeface="Cambria"/>
              </a:rPr>
              <a:t> </a:t>
            </a:r>
            <a:r>
              <a:rPr sz="2400" spc="140" dirty="0">
                <a:latin typeface="Cambria"/>
                <a:cs typeface="Cambria"/>
              </a:rPr>
              <a:t>the</a:t>
            </a:r>
            <a:r>
              <a:rPr sz="2400" spc="235" dirty="0">
                <a:latin typeface="Cambria"/>
                <a:cs typeface="Cambria"/>
              </a:rPr>
              <a:t> </a:t>
            </a:r>
            <a:r>
              <a:rPr sz="2400" spc="110" dirty="0">
                <a:latin typeface="Cambria"/>
                <a:cs typeface="Cambria"/>
              </a:rPr>
              <a:t>report.</a:t>
            </a:r>
            <a:endParaRPr sz="2400">
              <a:latin typeface="Cambria"/>
              <a:cs typeface="Cambria"/>
            </a:endParaRPr>
          </a:p>
          <a:p>
            <a:pPr>
              <a:lnSpc>
                <a:spcPct val="100000"/>
              </a:lnSpc>
              <a:spcBef>
                <a:spcPts val="40"/>
              </a:spcBef>
              <a:buFont typeface="PMingLiU-ExtB"/>
              <a:buChar char="➢"/>
            </a:pPr>
            <a:endParaRPr sz="2900">
              <a:latin typeface="Cambria"/>
              <a:cs typeface="Cambria"/>
            </a:endParaRPr>
          </a:p>
          <a:p>
            <a:pPr marL="354965" marR="5080" indent="-342900" algn="just">
              <a:lnSpc>
                <a:spcPts val="2300"/>
              </a:lnSpc>
              <a:buFont typeface="PMingLiU-ExtB"/>
              <a:buChar char="➢"/>
              <a:tabLst>
                <a:tab pos="355600" algn="l"/>
              </a:tabLst>
            </a:pPr>
            <a:r>
              <a:rPr sz="2400" spc="65" dirty="0">
                <a:latin typeface="Cambria"/>
                <a:cs typeface="Cambria"/>
              </a:rPr>
              <a:t>It </a:t>
            </a:r>
            <a:r>
              <a:rPr sz="2400" spc="130" dirty="0">
                <a:latin typeface="Cambria"/>
                <a:cs typeface="Cambria"/>
              </a:rPr>
              <a:t>is </a:t>
            </a:r>
            <a:r>
              <a:rPr sz="2400" spc="105" dirty="0">
                <a:latin typeface="Cambria"/>
                <a:cs typeface="Cambria"/>
              </a:rPr>
              <a:t>extremely </a:t>
            </a:r>
            <a:r>
              <a:rPr sz="2400" spc="135" dirty="0">
                <a:latin typeface="Cambria"/>
                <a:cs typeface="Cambria"/>
              </a:rPr>
              <a:t>important </a:t>
            </a:r>
            <a:r>
              <a:rPr sz="2400" spc="85" dirty="0">
                <a:latin typeface="Cambria"/>
                <a:cs typeface="Cambria"/>
              </a:rPr>
              <a:t>to </a:t>
            </a:r>
            <a:r>
              <a:rPr sz="2400" spc="114" dirty="0">
                <a:latin typeface="Cambria"/>
                <a:cs typeface="Cambria"/>
              </a:rPr>
              <a:t>note </a:t>
            </a:r>
            <a:r>
              <a:rPr sz="2400" spc="165" dirty="0">
                <a:latin typeface="Cambria"/>
                <a:cs typeface="Cambria"/>
              </a:rPr>
              <a:t>that </a:t>
            </a:r>
            <a:r>
              <a:rPr sz="2400" spc="140" dirty="0">
                <a:latin typeface="Cambria"/>
                <a:cs typeface="Cambria"/>
              </a:rPr>
              <a:t>the </a:t>
            </a:r>
            <a:r>
              <a:rPr sz="2400" spc="105" dirty="0">
                <a:latin typeface="Cambria"/>
                <a:cs typeface="Cambria"/>
              </a:rPr>
              <a:t>visiting </a:t>
            </a:r>
            <a:r>
              <a:rPr sz="2400" spc="160" dirty="0">
                <a:latin typeface="Cambria"/>
                <a:cs typeface="Cambria"/>
              </a:rPr>
              <a:t>team </a:t>
            </a:r>
            <a:r>
              <a:rPr sz="2400" spc="165" dirty="0">
                <a:latin typeface="Cambria"/>
                <a:cs typeface="Cambria"/>
              </a:rPr>
              <a:t> </a:t>
            </a:r>
            <a:r>
              <a:rPr sz="2400" spc="160" dirty="0">
                <a:latin typeface="Cambria"/>
                <a:cs typeface="Cambria"/>
              </a:rPr>
              <a:t>members</a:t>
            </a:r>
            <a:r>
              <a:rPr sz="2400" spc="165" dirty="0">
                <a:latin typeface="Cambria"/>
                <a:cs typeface="Cambria"/>
              </a:rPr>
              <a:t> </a:t>
            </a:r>
            <a:r>
              <a:rPr sz="2400" spc="110" dirty="0">
                <a:latin typeface="Cambria"/>
                <a:cs typeface="Cambria"/>
              </a:rPr>
              <a:t>do</a:t>
            </a:r>
            <a:r>
              <a:rPr sz="2400" spc="114" dirty="0">
                <a:latin typeface="Cambria"/>
                <a:cs typeface="Cambria"/>
              </a:rPr>
              <a:t> </a:t>
            </a:r>
            <a:r>
              <a:rPr sz="2400" spc="130" dirty="0">
                <a:latin typeface="Cambria"/>
                <a:cs typeface="Cambria"/>
              </a:rPr>
              <a:t>not</a:t>
            </a:r>
            <a:r>
              <a:rPr sz="2400" spc="135" dirty="0">
                <a:latin typeface="Cambria"/>
                <a:cs typeface="Cambria"/>
              </a:rPr>
              <a:t> </a:t>
            </a:r>
            <a:r>
              <a:rPr sz="2400" spc="130" dirty="0">
                <a:latin typeface="Cambria"/>
                <a:cs typeface="Cambria"/>
              </a:rPr>
              <a:t>indicate</a:t>
            </a:r>
            <a:r>
              <a:rPr sz="2400" spc="135" dirty="0">
                <a:latin typeface="Cambria"/>
                <a:cs typeface="Cambria"/>
              </a:rPr>
              <a:t> </a:t>
            </a:r>
            <a:r>
              <a:rPr sz="2400" spc="85" dirty="0">
                <a:latin typeface="Cambria"/>
                <a:cs typeface="Cambria"/>
              </a:rPr>
              <a:t>to</a:t>
            </a:r>
            <a:r>
              <a:rPr sz="2400" spc="90" dirty="0">
                <a:latin typeface="Cambria"/>
                <a:cs typeface="Cambria"/>
              </a:rPr>
              <a:t> </a:t>
            </a:r>
            <a:r>
              <a:rPr sz="2400" spc="140" dirty="0">
                <a:latin typeface="Cambria"/>
                <a:cs typeface="Cambria"/>
              </a:rPr>
              <a:t>the</a:t>
            </a:r>
            <a:r>
              <a:rPr sz="2400" spc="145" dirty="0">
                <a:latin typeface="Cambria"/>
                <a:cs typeface="Cambria"/>
              </a:rPr>
              <a:t> </a:t>
            </a:r>
            <a:r>
              <a:rPr sz="2400" spc="140" dirty="0">
                <a:latin typeface="Cambria"/>
                <a:cs typeface="Cambria"/>
              </a:rPr>
              <a:t>institution  </a:t>
            </a:r>
            <a:r>
              <a:rPr sz="2400" spc="120" dirty="0">
                <a:latin typeface="Cambria"/>
                <a:cs typeface="Cambria"/>
              </a:rPr>
              <a:t>whether </a:t>
            </a:r>
            <a:r>
              <a:rPr sz="2400" spc="125" dirty="0">
                <a:latin typeface="Cambria"/>
                <a:cs typeface="Cambria"/>
              </a:rPr>
              <a:t> they</a:t>
            </a:r>
            <a:r>
              <a:rPr sz="2400" spc="130" dirty="0">
                <a:latin typeface="Cambria"/>
                <a:cs typeface="Cambria"/>
              </a:rPr>
              <a:t> </a:t>
            </a:r>
            <a:r>
              <a:rPr sz="2400" spc="125" dirty="0">
                <a:latin typeface="Cambria"/>
                <a:cs typeface="Cambria"/>
              </a:rPr>
              <a:t>would</a:t>
            </a:r>
            <a:r>
              <a:rPr sz="2400" spc="130" dirty="0">
                <a:latin typeface="Cambria"/>
                <a:cs typeface="Cambria"/>
              </a:rPr>
              <a:t> accredit</a:t>
            </a:r>
            <a:r>
              <a:rPr sz="2400" spc="135" dirty="0">
                <a:latin typeface="Cambria"/>
                <a:cs typeface="Cambria"/>
              </a:rPr>
              <a:t> </a:t>
            </a:r>
            <a:r>
              <a:rPr sz="2400" spc="50" dirty="0">
                <a:latin typeface="Cambria"/>
                <a:cs typeface="Cambria"/>
              </a:rPr>
              <a:t>or</a:t>
            </a:r>
            <a:r>
              <a:rPr sz="2400" spc="55" dirty="0">
                <a:latin typeface="Cambria"/>
                <a:cs typeface="Cambria"/>
              </a:rPr>
              <a:t> </a:t>
            </a:r>
            <a:r>
              <a:rPr sz="2400" spc="130" dirty="0">
                <a:latin typeface="Cambria"/>
                <a:cs typeface="Cambria"/>
              </a:rPr>
              <a:t>not  </a:t>
            </a:r>
            <a:r>
              <a:rPr sz="2400" spc="125" dirty="0">
                <a:latin typeface="Cambria"/>
                <a:cs typeface="Cambria"/>
              </a:rPr>
              <a:t>accredit  </a:t>
            </a:r>
            <a:r>
              <a:rPr sz="2400" spc="140" dirty="0">
                <a:latin typeface="Cambria"/>
                <a:cs typeface="Cambria"/>
              </a:rPr>
              <a:t>the  programme </a:t>
            </a:r>
            <a:r>
              <a:rPr sz="2400" spc="145" dirty="0">
                <a:latin typeface="Cambria"/>
                <a:cs typeface="Cambria"/>
              </a:rPr>
              <a:t> </a:t>
            </a:r>
            <a:r>
              <a:rPr sz="2400" spc="200" dirty="0">
                <a:latin typeface="Cambria"/>
                <a:cs typeface="Cambria"/>
              </a:rPr>
              <a:t>and</a:t>
            </a:r>
            <a:r>
              <a:rPr sz="2400" spc="215" dirty="0">
                <a:latin typeface="Cambria"/>
                <a:cs typeface="Cambria"/>
              </a:rPr>
              <a:t> </a:t>
            </a:r>
            <a:r>
              <a:rPr sz="2400" spc="165" dirty="0">
                <a:latin typeface="Cambria"/>
                <a:cs typeface="Cambria"/>
              </a:rPr>
              <a:t>that</a:t>
            </a:r>
            <a:r>
              <a:rPr sz="2400" spc="260" dirty="0">
                <a:latin typeface="Cambria"/>
                <a:cs typeface="Cambria"/>
              </a:rPr>
              <a:t> </a:t>
            </a:r>
            <a:r>
              <a:rPr sz="2400" spc="140" dirty="0">
                <a:latin typeface="Cambria"/>
                <a:cs typeface="Cambria"/>
              </a:rPr>
              <a:t>the</a:t>
            </a:r>
            <a:r>
              <a:rPr sz="2400" spc="235" dirty="0">
                <a:latin typeface="Cambria"/>
                <a:cs typeface="Cambria"/>
              </a:rPr>
              <a:t> </a:t>
            </a:r>
            <a:r>
              <a:rPr sz="2400" spc="85" dirty="0">
                <a:latin typeface="Cambria"/>
                <a:cs typeface="Cambria"/>
              </a:rPr>
              <a:t>report</a:t>
            </a:r>
            <a:r>
              <a:rPr sz="2400" spc="220" dirty="0">
                <a:latin typeface="Cambria"/>
                <a:cs typeface="Cambria"/>
              </a:rPr>
              <a:t> </a:t>
            </a:r>
            <a:r>
              <a:rPr sz="2400" spc="130" dirty="0">
                <a:latin typeface="Cambria"/>
                <a:cs typeface="Cambria"/>
              </a:rPr>
              <a:t>is</a:t>
            </a:r>
            <a:r>
              <a:rPr sz="2400" spc="235" dirty="0">
                <a:latin typeface="Cambria"/>
                <a:cs typeface="Cambria"/>
              </a:rPr>
              <a:t> </a:t>
            </a:r>
            <a:r>
              <a:rPr sz="2400" spc="105" dirty="0">
                <a:latin typeface="Cambria"/>
                <a:cs typeface="Cambria"/>
              </a:rPr>
              <a:t>strictly</a:t>
            </a:r>
            <a:r>
              <a:rPr sz="2400" spc="260" dirty="0">
                <a:latin typeface="Cambria"/>
                <a:cs typeface="Cambria"/>
              </a:rPr>
              <a:t> </a:t>
            </a:r>
            <a:r>
              <a:rPr sz="2400" spc="130" dirty="0">
                <a:latin typeface="Cambria"/>
                <a:cs typeface="Cambria"/>
              </a:rPr>
              <a:t>confidential.</a:t>
            </a:r>
            <a:endParaRPr sz="2400">
              <a:latin typeface="Cambria"/>
              <a:cs typeface="Cambria"/>
            </a:endParaRPr>
          </a:p>
          <a:p>
            <a:pPr>
              <a:lnSpc>
                <a:spcPct val="100000"/>
              </a:lnSpc>
              <a:spcBef>
                <a:spcPts val="30"/>
              </a:spcBef>
              <a:buFont typeface="PMingLiU-ExtB"/>
              <a:buChar char="➢"/>
            </a:pPr>
            <a:endParaRPr sz="2950">
              <a:latin typeface="Cambria"/>
              <a:cs typeface="Cambria"/>
            </a:endParaRPr>
          </a:p>
          <a:p>
            <a:pPr marL="354965" marR="5080" indent="-342900" algn="just">
              <a:lnSpc>
                <a:spcPct val="80000"/>
              </a:lnSpc>
              <a:buFont typeface="PMingLiU-ExtB"/>
              <a:buChar char="➢"/>
              <a:tabLst>
                <a:tab pos="355600" algn="l"/>
              </a:tabLst>
            </a:pPr>
            <a:r>
              <a:rPr sz="2400" spc="80" dirty="0">
                <a:latin typeface="Cambria"/>
                <a:cs typeface="Cambria"/>
              </a:rPr>
              <a:t>After </a:t>
            </a:r>
            <a:r>
              <a:rPr sz="2400" spc="140" dirty="0">
                <a:latin typeface="Cambria"/>
                <a:cs typeface="Cambria"/>
              </a:rPr>
              <a:t>the </a:t>
            </a:r>
            <a:r>
              <a:rPr sz="2400" spc="165" dirty="0">
                <a:latin typeface="Cambria"/>
                <a:cs typeface="Cambria"/>
              </a:rPr>
              <a:t>conclusion </a:t>
            </a:r>
            <a:r>
              <a:rPr sz="2400" spc="50" dirty="0">
                <a:latin typeface="Cambria"/>
                <a:cs typeface="Cambria"/>
              </a:rPr>
              <a:t>of </a:t>
            </a:r>
            <a:r>
              <a:rPr sz="2400" spc="140" dirty="0">
                <a:latin typeface="Cambria"/>
                <a:cs typeface="Cambria"/>
              </a:rPr>
              <a:t>the </a:t>
            </a:r>
            <a:r>
              <a:rPr sz="2400" spc="100" dirty="0">
                <a:latin typeface="Cambria"/>
                <a:cs typeface="Cambria"/>
              </a:rPr>
              <a:t>exit </a:t>
            </a:r>
            <a:r>
              <a:rPr sz="2400" spc="150" dirty="0">
                <a:latin typeface="Cambria"/>
                <a:cs typeface="Cambria"/>
              </a:rPr>
              <a:t>meeting, </a:t>
            </a:r>
            <a:r>
              <a:rPr sz="2400" spc="114" dirty="0">
                <a:latin typeface="Cambria"/>
                <a:cs typeface="Cambria"/>
              </a:rPr>
              <a:t>all </a:t>
            </a:r>
            <a:r>
              <a:rPr sz="2400" spc="160" dirty="0">
                <a:latin typeface="Cambria"/>
                <a:cs typeface="Cambria"/>
              </a:rPr>
              <a:t>contacts </a:t>
            </a:r>
            <a:r>
              <a:rPr sz="2400" spc="50" dirty="0">
                <a:latin typeface="Cambria"/>
                <a:cs typeface="Cambria"/>
              </a:rPr>
              <a:t>of </a:t>
            </a:r>
            <a:r>
              <a:rPr sz="2400" spc="55" dirty="0">
                <a:latin typeface="Cambria"/>
                <a:cs typeface="Cambria"/>
              </a:rPr>
              <a:t> </a:t>
            </a:r>
            <a:r>
              <a:rPr sz="2400" spc="140" dirty="0">
                <a:latin typeface="Cambria"/>
                <a:cs typeface="Cambria"/>
              </a:rPr>
              <a:t>the</a:t>
            </a:r>
            <a:r>
              <a:rPr sz="2400" spc="145" dirty="0">
                <a:latin typeface="Cambria"/>
                <a:cs typeface="Cambria"/>
              </a:rPr>
              <a:t> </a:t>
            </a:r>
            <a:r>
              <a:rPr sz="2400" spc="140" dirty="0">
                <a:latin typeface="Cambria"/>
                <a:cs typeface="Cambria"/>
              </a:rPr>
              <a:t>institution</a:t>
            </a:r>
            <a:r>
              <a:rPr sz="2400" spc="145" dirty="0">
                <a:latin typeface="Cambria"/>
                <a:cs typeface="Cambria"/>
              </a:rPr>
              <a:t> </a:t>
            </a:r>
            <a:r>
              <a:rPr sz="2400" spc="175" dirty="0">
                <a:latin typeface="Cambria"/>
                <a:cs typeface="Cambria"/>
              </a:rPr>
              <a:t>should</a:t>
            </a:r>
            <a:r>
              <a:rPr sz="2400" spc="180" dirty="0">
                <a:latin typeface="Cambria"/>
                <a:cs typeface="Cambria"/>
              </a:rPr>
              <a:t> </a:t>
            </a:r>
            <a:r>
              <a:rPr sz="2400" spc="120" dirty="0">
                <a:latin typeface="Cambria"/>
                <a:cs typeface="Cambria"/>
              </a:rPr>
              <a:t>be</a:t>
            </a:r>
            <a:r>
              <a:rPr sz="2400" spc="125" dirty="0">
                <a:latin typeface="Cambria"/>
                <a:cs typeface="Cambria"/>
              </a:rPr>
              <a:t> </a:t>
            </a:r>
            <a:r>
              <a:rPr sz="2400" spc="165" dirty="0">
                <a:latin typeface="Cambria"/>
                <a:cs typeface="Cambria"/>
              </a:rPr>
              <a:t>through</a:t>
            </a:r>
            <a:r>
              <a:rPr sz="2400" spc="170" dirty="0">
                <a:latin typeface="Cambria"/>
                <a:cs typeface="Cambria"/>
              </a:rPr>
              <a:t> </a:t>
            </a:r>
            <a:r>
              <a:rPr sz="2400" spc="190" dirty="0">
                <a:latin typeface="Cambria"/>
                <a:cs typeface="Cambria"/>
              </a:rPr>
              <a:t>NBA</a:t>
            </a:r>
            <a:r>
              <a:rPr sz="2400" spc="195" dirty="0">
                <a:latin typeface="Cambria"/>
                <a:cs typeface="Cambria"/>
              </a:rPr>
              <a:t> </a:t>
            </a:r>
            <a:r>
              <a:rPr sz="2400" spc="145" dirty="0">
                <a:latin typeface="Cambria"/>
                <a:cs typeface="Cambria"/>
              </a:rPr>
              <a:t>only.</a:t>
            </a:r>
            <a:r>
              <a:rPr sz="2400" spc="150" dirty="0">
                <a:latin typeface="Cambria"/>
                <a:cs typeface="Cambria"/>
              </a:rPr>
              <a:t> </a:t>
            </a:r>
            <a:r>
              <a:rPr sz="2400" spc="35" dirty="0">
                <a:latin typeface="Cambria"/>
                <a:cs typeface="Cambria"/>
              </a:rPr>
              <a:t>If </a:t>
            </a:r>
            <a:r>
              <a:rPr sz="2400" spc="40" dirty="0">
                <a:latin typeface="Cambria"/>
                <a:cs typeface="Cambria"/>
              </a:rPr>
              <a:t> </a:t>
            </a:r>
            <a:r>
              <a:rPr sz="2400" spc="135" dirty="0">
                <a:latin typeface="Cambria"/>
                <a:cs typeface="Cambria"/>
              </a:rPr>
              <a:t>Institution</a:t>
            </a:r>
            <a:r>
              <a:rPr sz="2400" spc="140" dirty="0">
                <a:latin typeface="Cambria"/>
                <a:cs typeface="Cambria"/>
              </a:rPr>
              <a:t> </a:t>
            </a:r>
            <a:r>
              <a:rPr sz="2400" spc="160" dirty="0">
                <a:latin typeface="Cambria"/>
                <a:cs typeface="Cambria"/>
              </a:rPr>
              <a:t>contacts </a:t>
            </a:r>
            <a:r>
              <a:rPr sz="2400" spc="140" dirty="0">
                <a:latin typeface="Cambria"/>
                <a:cs typeface="Cambria"/>
              </a:rPr>
              <a:t>the  </a:t>
            </a:r>
            <a:r>
              <a:rPr sz="2400" spc="160" dirty="0">
                <a:latin typeface="Cambria"/>
                <a:cs typeface="Cambria"/>
              </a:rPr>
              <a:t>team  </a:t>
            </a:r>
            <a:r>
              <a:rPr sz="2400" spc="170" dirty="0">
                <a:latin typeface="Cambria"/>
                <a:cs typeface="Cambria"/>
              </a:rPr>
              <a:t>members, </a:t>
            </a:r>
            <a:r>
              <a:rPr sz="2400" spc="125" dirty="0">
                <a:latin typeface="Cambria"/>
                <a:cs typeface="Cambria"/>
              </a:rPr>
              <a:t>they  </a:t>
            </a:r>
            <a:r>
              <a:rPr sz="2400" spc="180" dirty="0">
                <a:latin typeface="Cambria"/>
                <a:cs typeface="Cambria"/>
              </a:rPr>
              <a:t>should </a:t>
            </a:r>
            <a:r>
              <a:rPr sz="2400" spc="185" dirty="0">
                <a:latin typeface="Cambria"/>
                <a:cs typeface="Cambria"/>
              </a:rPr>
              <a:t> </a:t>
            </a:r>
            <a:r>
              <a:rPr sz="2400" spc="120" dirty="0">
                <a:latin typeface="Cambria"/>
                <a:cs typeface="Cambria"/>
              </a:rPr>
              <a:t>be</a:t>
            </a:r>
            <a:r>
              <a:rPr sz="2400" spc="229" dirty="0">
                <a:latin typeface="Cambria"/>
                <a:cs typeface="Cambria"/>
              </a:rPr>
              <a:t> </a:t>
            </a:r>
            <a:r>
              <a:rPr sz="2400" spc="130" dirty="0">
                <a:latin typeface="Cambria"/>
                <a:cs typeface="Cambria"/>
              </a:rPr>
              <a:t>advised</a:t>
            </a:r>
            <a:r>
              <a:rPr sz="2400" spc="235" dirty="0">
                <a:latin typeface="Cambria"/>
                <a:cs typeface="Cambria"/>
              </a:rPr>
              <a:t> </a:t>
            </a:r>
            <a:r>
              <a:rPr sz="2400" spc="85" dirty="0">
                <a:latin typeface="Cambria"/>
                <a:cs typeface="Cambria"/>
              </a:rPr>
              <a:t>to</a:t>
            </a:r>
            <a:r>
              <a:rPr sz="2400" spc="235" dirty="0">
                <a:latin typeface="Cambria"/>
                <a:cs typeface="Cambria"/>
              </a:rPr>
              <a:t> </a:t>
            </a:r>
            <a:r>
              <a:rPr sz="2400" spc="155" dirty="0">
                <a:latin typeface="Cambria"/>
                <a:cs typeface="Cambria"/>
              </a:rPr>
              <a:t>contact</a:t>
            </a:r>
            <a:r>
              <a:rPr sz="2400" spc="229" dirty="0">
                <a:latin typeface="Cambria"/>
                <a:cs typeface="Cambria"/>
              </a:rPr>
              <a:t> </a:t>
            </a:r>
            <a:r>
              <a:rPr sz="2400" spc="210" dirty="0">
                <a:latin typeface="Cambria"/>
                <a:cs typeface="Cambria"/>
              </a:rPr>
              <a:t>NBA.</a:t>
            </a:r>
            <a:endParaRPr sz="2400">
              <a:latin typeface="Cambria"/>
              <a:cs typeface="Cambria"/>
            </a:endParaRPr>
          </a:p>
        </p:txBody>
      </p:sp>
      <p:pic>
        <p:nvPicPr>
          <p:cNvPr id="4" name="object 2">
            <a:extLst>
              <a:ext uri="{FF2B5EF4-FFF2-40B4-BE49-F238E27FC236}">
                <a16:creationId xmlns:a16="http://schemas.microsoft.com/office/drawing/2014/main" id="{241A705E-912D-4C2D-B835-24114FC1711F}"/>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8900" y="-17689"/>
            <a:ext cx="10515600" cy="5201296"/>
          </a:xfrm>
          <a:prstGeom prst="rect">
            <a:avLst/>
          </a:prstGeom>
        </p:spPr>
        <p:txBody>
          <a:bodyPr vert="horz" wrap="square" lIns="0" tIns="85725" rIns="0" bIns="0" rtlCol="0">
            <a:spAutoFit/>
          </a:bodyPr>
          <a:lstStyle/>
          <a:p>
            <a:pPr marL="354965" marR="67945" indent="-342900">
              <a:lnSpc>
                <a:spcPts val="2400"/>
              </a:lnSpc>
              <a:spcBef>
                <a:spcPts val="675"/>
              </a:spcBef>
              <a:buFont typeface="Arial MT"/>
              <a:buChar char="•"/>
              <a:tabLst>
                <a:tab pos="354965" algn="l"/>
                <a:tab pos="355600" algn="l"/>
              </a:tabLst>
            </a:pPr>
            <a:endParaRPr lang="en-IN" sz="2500" spc="175" dirty="0">
              <a:latin typeface="Cambria"/>
              <a:cs typeface="Cambria"/>
            </a:endParaRPr>
          </a:p>
          <a:p>
            <a:pPr marL="12065" marR="67945">
              <a:lnSpc>
                <a:spcPts val="2400"/>
              </a:lnSpc>
              <a:spcBef>
                <a:spcPts val="675"/>
              </a:spcBef>
              <a:tabLst>
                <a:tab pos="354965" algn="l"/>
                <a:tab pos="355600" algn="l"/>
              </a:tabLst>
            </a:pPr>
            <a:endParaRPr lang="en-IN" sz="2500" spc="175" dirty="0">
              <a:latin typeface="Cambria"/>
              <a:cs typeface="Cambria"/>
            </a:endParaRPr>
          </a:p>
          <a:p>
            <a:pPr marL="12065" marR="67945">
              <a:lnSpc>
                <a:spcPts val="2400"/>
              </a:lnSpc>
              <a:spcBef>
                <a:spcPts val="675"/>
              </a:spcBef>
              <a:tabLst>
                <a:tab pos="354965" algn="l"/>
                <a:tab pos="355600" algn="l"/>
              </a:tabLst>
            </a:pPr>
            <a:endParaRPr lang="en-IN" sz="2500" spc="175" dirty="0">
              <a:latin typeface="Cambria"/>
              <a:cs typeface="Cambria"/>
            </a:endParaRPr>
          </a:p>
          <a:p>
            <a:pPr marL="354965" marR="67945" indent="-342900">
              <a:lnSpc>
                <a:spcPts val="2400"/>
              </a:lnSpc>
              <a:spcBef>
                <a:spcPts val="675"/>
              </a:spcBef>
              <a:buFont typeface="Arial MT"/>
              <a:buChar char="•"/>
              <a:tabLst>
                <a:tab pos="354965" algn="l"/>
                <a:tab pos="355600" algn="l"/>
              </a:tabLst>
            </a:pPr>
            <a:r>
              <a:rPr sz="3200" spc="175" dirty="0">
                <a:latin typeface="Cambria"/>
                <a:cs typeface="Cambria"/>
              </a:rPr>
              <a:t>Assessment</a:t>
            </a:r>
            <a:r>
              <a:rPr sz="3200" spc="290" dirty="0">
                <a:latin typeface="Cambria"/>
                <a:cs typeface="Cambria"/>
              </a:rPr>
              <a:t> </a:t>
            </a:r>
            <a:r>
              <a:rPr sz="3200" spc="130" dirty="0">
                <a:latin typeface="Cambria"/>
                <a:cs typeface="Cambria"/>
              </a:rPr>
              <a:t>by</a:t>
            </a:r>
            <a:r>
              <a:rPr sz="3200" spc="240" dirty="0">
                <a:latin typeface="Cambria"/>
                <a:cs typeface="Cambria"/>
              </a:rPr>
              <a:t> </a:t>
            </a:r>
            <a:r>
              <a:rPr sz="3200" spc="145" dirty="0">
                <a:latin typeface="Cambria"/>
                <a:cs typeface="Cambria"/>
              </a:rPr>
              <a:t>the</a:t>
            </a:r>
            <a:r>
              <a:rPr sz="3200" spc="265" dirty="0">
                <a:latin typeface="Cambria"/>
                <a:cs typeface="Cambria"/>
              </a:rPr>
              <a:t> </a:t>
            </a:r>
            <a:r>
              <a:rPr sz="3200" spc="165" dirty="0">
                <a:latin typeface="Cambria"/>
                <a:cs typeface="Cambria"/>
              </a:rPr>
              <a:t>Experts</a:t>
            </a:r>
            <a:r>
              <a:rPr sz="3200" spc="240" dirty="0">
                <a:latin typeface="Cambria"/>
                <a:cs typeface="Cambria"/>
              </a:rPr>
              <a:t> </a:t>
            </a:r>
            <a:r>
              <a:rPr sz="3200" spc="210" dirty="0">
                <a:latin typeface="Cambria"/>
                <a:cs typeface="Cambria"/>
              </a:rPr>
              <a:t>and</a:t>
            </a:r>
            <a:r>
              <a:rPr sz="3200" spc="265" dirty="0">
                <a:latin typeface="Cambria"/>
                <a:cs typeface="Cambria"/>
              </a:rPr>
              <a:t> </a:t>
            </a:r>
            <a:r>
              <a:rPr sz="3200" spc="135" dirty="0">
                <a:latin typeface="Cambria"/>
                <a:cs typeface="Cambria"/>
              </a:rPr>
              <a:t>the</a:t>
            </a:r>
            <a:r>
              <a:rPr sz="3200" spc="265" dirty="0">
                <a:latin typeface="Cambria"/>
                <a:cs typeface="Cambria"/>
              </a:rPr>
              <a:t> </a:t>
            </a:r>
            <a:r>
              <a:rPr sz="3200" spc="170" dirty="0">
                <a:latin typeface="Cambria"/>
                <a:cs typeface="Cambria"/>
              </a:rPr>
              <a:t>Chairperson </a:t>
            </a:r>
            <a:r>
              <a:rPr sz="3200" spc="-535" dirty="0">
                <a:latin typeface="Cambria"/>
                <a:cs typeface="Cambria"/>
              </a:rPr>
              <a:t> </a:t>
            </a:r>
            <a:r>
              <a:rPr sz="3200" spc="175" dirty="0">
                <a:latin typeface="Cambria"/>
                <a:cs typeface="Cambria"/>
              </a:rPr>
              <a:t>should</a:t>
            </a:r>
            <a:r>
              <a:rPr sz="3200" spc="265" dirty="0">
                <a:latin typeface="Cambria"/>
                <a:cs typeface="Cambria"/>
              </a:rPr>
              <a:t> </a:t>
            </a:r>
            <a:r>
              <a:rPr sz="3200" spc="125" dirty="0">
                <a:latin typeface="Cambria"/>
                <a:cs typeface="Cambria"/>
              </a:rPr>
              <a:t>be</a:t>
            </a:r>
            <a:r>
              <a:rPr sz="3200" spc="270" dirty="0">
                <a:latin typeface="Cambria"/>
                <a:cs typeface="Cambria"/>
              </a:rPr>
              <a:t> </a:t>
            </a:r>
            <a:r>
              <a:rPr sz="3200" spc="125" dirty="0">
                <a:latin typeface="Cambria"/>
                <a:cs typeface="Cambria"/>
              </a:rPr>
              <a:t>holistic</a:t>
            </a:r>
            <a:r>
              <a:rPr sz="3200" spc="295" dirty="0">
                <a:latin typeface="Cambria"/>
                <a:cs typeface="Cambria"/>
              </a:rPr>
              <a:t> </a:t>
            </a:r>
            <a:r>
              <a:rPr sz="3200" spc="210" dirty="0">
                <a:latin typeface="Cambria"/>
                <a:cs typeface="Cambria"/>
              </a:rPr>
              <a:t>and</a:t>
            </a:r>
            <a:r>
              <a:rPr sz="3200" spc="240" dirty="0">
                <a:latin typeface="Cambria"/>
                <a:cs typeface="Cambria"/>
              </a:rPr>
              <a:t> </a:t>
            </a:r>
            <a:r>
              <a:rPr sz="3200" spc="130" dirty="0">
                <a:latin typeface="Cambria"/>
                <a:cs typeface="Cambria"/>
              </a:rPr>
              <a:t>fair.</a:t>
            </a:r>
            <a:endParaRPr lang="en-IN" sz="3200" spc="130" dirty="0">
              <a:latin typeface="Cambria"/>
              <a:cs typeface="Cambria"/>
            </a:endParaRPr>
          </a:p>
          <a:p>
            <a:pPr marL="12065" marR="67945">
              <a:lnSpc>
                <a:spcPts val="2400"/>
              </a:lnSpc>
              <a:spcBef>
                <a:spcPts val="675"/>
              </a:spcBef>
              <a:tabLst>
                <a:tab pos="354965" algn="l"/>
                <a:tab pos="355600" algn="l"/>
              </a:tabLst>
            </a:pPr>
            <a:endParaRPr lang="en-IN" sz="3200" spc="130" dirty="0">
              <a:latin typeface="Cambria"/>
              <a:cs typeface="Cambria"/>
            </a:endParaRPr>
          </a:p>
          <a:p>
            <a:pPr marL="12065" marR="67945">
              <a:lnSpc>
                <a:spcPts val="2400"/>
              </a:lnSpc>
              <a:spcBef>
                <a:spcPts val="675"/>
              </a:spcBef>
              <a:tabLst>
                <a:tab pos="354965" algn="l"/>
                <a:tab pos="355600" algn="l"/>
              </a:tabLst>
            </a:pPr>
            <a:endParaRPr sz="3200" dirty="0">
              <a:latin typeface="Cambria"/>
              <a:cs typeface="Cambria"/>
            </a:endParaRPr>
          </a:p>
          <a:p>
            <a:pPr marL="354965" marR="36195" indent="-342900">
              <a:lnSpc>
                <a:spcPts val="2400"/>
              </a:lnSpc>
              <a:buFont typeface="Arial MT"/>
              <a:buChar char="•"/>
              <a:tabLst>
                <a:tab pos="354965" algn="l"/>
                <a:tab pos="355600" algn="l"/>
              </a:tabLst>
            </a:pPr>
            <a:r>
              <a:rPr sz="3200" spc="155" dirty="0">
                <a:latin typeface="Cambria"/>
                <a:cs typeface="Cambria"/>
              </a:rPr>
              <a:t>Finding</a:t>
            </a:r>
            <a:r>
              <a:rPr sz="3200" spc="295" dirty="0">
                <a:latin typeface="Cambria"/>
                <a:cs typeface="Cambria"/>
              </a:rPr>
              <a:t> </a:t>
            </a:r>
            <a:r>
              <a:rPr sz="3200" spc="225" dirty="0">
                <a:latin typeface="Cambria"/>
                <a:cs typeface="Cambria"/>
              </a:rPr>
              <a:t>must</a:t>
            </a:r>
            <a:r>
              <a:rPr sz="3200" spc="245" dirty="0">
                <a:latin typeface="Cambria"/>
                <a:cs typeface="Cambria"/>
              </a:rPr>
              <a:t> </a:t>
            </a:r>
            <a:r>
              <a:rPr sz="3200" spc="125" dirty="0">
                <a:latin typeface="Cambria"/>
                <a:cs typeface="Cambria"/>
              </a:rPr>
              <a:t>be</a:t>
            </a:r>
            <a:r>
              <a:rPr sz="3200" spc="270" dirty="0">
                <a:latin typeface="Cambria"/>
                <a:cs typeface="Cambria"/>
              </a:rPr>
              <a:t> </a:t>
            </a:r>
            <a:r>
              <a:rPr sz="3200" spc="70" dirty="0">
                <a:latin typeface="Cambria"/>
                <a:cs typeface="Cambria"/>
              </a:rPr>
              <a:t>filled</a:t>
            </a:r>
            <a:r>
              <a:rPr sz="3200" spc="270" dirty="0">
                <a:latin typeface="Cambria"/>
                <a:cs typeface="Cambria"/>
              </a:rPr>
              <a:t> </a:t>
            </a:r>
            <a:r>
              <a:rPr sz="3200" spc="150" dirty="0">
                <a:latin typeface="Cambria"/>
                <a:cs typeface="Cambria"/>
              </a:rPr>
              <a:t>in</a:t>
            </a:r>
            <a:r>
              <a:rPr sz="3200" spc="245" dirty="0">
                <a:latin typeface="Cambria"/>
                <a:cs typeface="Cambria"/>
              </a:rPr>
              <a:t> </a:t>
            </a:r>
            <a:r>
              <a:rPr sz="3200" spc="175" dirty="0">
                <a:latin typeface="Cambria"/>
                <a:cs typeface="Cambria"/>
              </a:rPr>
              <a:t>ink</a:t>
            </a:r>
            <a:r>
              <a:rPr sz="3200" spc="245" dirty="0">
                <a:latin typeface="Cambria"/>
                <a:cs typeface="Cambria"/>
              </a:rPr>
              <a:t> </a:t>
            </a:r>
            <a:r>
              <a:rPr sz="3200" spc="150" dirty="0">
                <a:latin typeface="Cambria"/>
                <a:cs typeface="Cambria"/>
              </a:rPr>
              <a:t>in</a:t>
            </a:r>
            <a:r>
              <a:rPr sz="3200" spc="245" dirty="0">
                <a:latin typeface="Cambria"/>
                <a:cs typeface="Cambria"/>
              </a:rPr>
              <a:t> </a:t>
            </a:r>
            <a:r>
              <a:rPr sz="3200" spc="195" dirty="0">
                <a:latin typeface="Cambria"/>
                <a:cs typeface="Cambria"/>
              </a:rPr>
              <a:t>each</a:t>
            </a:r>
            <a:r>
              <a:rPr sz="3200" spc="250" dirty="0">
                <a:latin typeface="Cambria"/>
                <a:cs typeface="Cambria"/>
              </a:rPr>
              <a:t> </a:t>
            </a:r>
            <a:r>
              <a:rPr sz="3200" spc="210" dirty="0">
                <a:latin typeface="Cambria"/>
                <a:cs typeface="Cambria"/>
              </a:rPr>
              <a:t>and</a:t>
            </a:r>
            <a:r>
              <a:rPr sz="3200" spc="245" dirty="0">
                <a:latin typeface="Cambria"/>
                <a:cs typeface="Cambria"/>
              </a:rPr>
              <a:t> </a:t>
            </a:r>
            <a:r>
              <a:rPr sz="3200" spc="65" dirty="0">
                <a:latin typeface="Cambria"/>
                <a:cs typeface="Cambria"/>
              </a:rPr>
              <a:t>every </a:t>
            </a:r>
            <a:r>
              <a:rPr sz="3200" spc="70" dirty="0">
                <a:latin typeface="Cambria"/>
                <a:cs typeface="Cambria"/>
              </a:rPr>
              <a:t> </a:t>
            </a:r>
            <a:r>
              <a:rPr sz="3200" spc="100" dirty="0">
                <a:latin typeface="Cambria"/>
                <a:cs typeface="Cambria"/>
              </a:rPr>
              <a:t>cell</a:t>
            </a:r>
            <a:r>
              <a:rPr sz="3200" spc="245" dirty="0">
                <a:latin typeface="Cambria"/>
                <a:cs typeface="Cambria"/>
              </a:rPr>
              <a:t> </a:t>
            </a:r>
            <a:r>
              <a:rPr sz="3200" spc="150" dirty="0">
                <a:latin typeface="Cambria"/>
                <a:cs typeface="Cambria"/>
              </a:rPr>
              <a:t>in</a:t>
            </a:r>
            <a:r>
              <a:rPr sz="3200" spc="275" dirty="0">
                <a:latin typeface="Cambria"/>
                <a:cs typeface="Cambria"/>
              </a:rPr>
              <a:t> </a:t>
            </a:r>
            <a:r>
              <a:rPr sz="3200" spc="130" dirty="0">
                <a:latin typeface="Cambria"/>
                <a:cs typeface="Cambria"/>
              </a:rPr>
              <a:t>Program</a:t>
            </a:r>
            <a:r>
              <a:rPr sz="3200" spc="250" dirty="0">
                <a:latin typeface="Cambria"/>
                <a:cs typeface="Cambria"/>
              </a:rPr>
              <a:t> </a:t>
            </a:r>
            <a:r>
              <a:rPr sz="3200" spc="165" dirty="0">
                <a:latin typeface="Cambria"/>
                <a:cs typeface="Cambria"/>
              </a:rPr>
              <a:t>Evaluation</a:t>
            </a:r>
            <a:r>
              <a:rPr sz="3200" spc="270" dirty="0">
                <a:latin typeface="Cambria"/>
                <a:cs typeface="Cambria"/>
              </a:rPr>
              <a:t> </a:t>
            </a:r>
            <a:r>
              <a:rPr sz="3200" spc="145" dirty="0">
                <a:latin typeface="Cambria"/>
                <a:cs typeface="Cambria"/>
              </a:rPr>
              <a:t>Worksheet.</a:t>
            </a:r>
            <a:r>
              <a:rPr sz="3200" spc="275" dirty="0">
                <a:latin typeface="Cambria"/>
                <a:cs typeface="Cambria"/>
              </a:rPr>
              <a:t> </a:t>
            </a:r>
            <a:r>
              <a:rPr sz="3200" spc="35" dirty="0">
                <a:latin typeface="Cambria"/>
                <a:cs typeface="Cambria"/>
              </a:rPr>
              <a:t>If</a:t>
            </a:r>
            <a:r>
              <a:rPr sz="3200" spc="250" dirty="0">
                <a:latin typeface="Cambria"/>
                <a:cs typeface="Cambria"/>
              </a:rPr>
              <a:t> </a:t>
            </a:r>
            <a:r>
              <a:rPr sz="3200" spc="114" dirty="0">
                <a:latin typeface="Cambria"/>
                <a:cs typeface="Cambria"/>
              </a:rPr>
              <a:t>there</a:t>
            </a:r>
            <a:r>
              <a:rPr sz="3200" spc="275" dirty="0">
                <a:latin typeface="Cambria"/>
                <a:cs typeface="Cambria"/>
              </a:rPr>
              <a:t> </a:t>
            </a:r>
            <a:r>
              <a:rPr sz="3200" spc="125" dirty="0">
                <a:latin typeface="Cambria"/>
                <a:cs typeface="Cambria"/>
              </a:rPr>
              <a:t>is </a:t>
            </a:r>
            <a:r>
              <a:rPr sz="3200" spc="-535" dirty="0">
                <a:latin typeface="Cambria"/>
                <a:cs typeface="Cambria"/>
              </a:rPr>
              <a:t> </a:t>
            </a:r>
            <a:r>
              <a:rPr sz="3200" spc="185" dirty="0">
                <a:latin typeface="Cambria"/>
                <a:cs typeface="Cambria"/>
              </a:rPr>
              <a:t>any</a:t>
            </a:r>
            <a:r>
              <a:rPr sz="3200" spc="240" dirty="0">
                <a:latin typeface="Cambria"/>
                <a:cs typeface="Cambria"/>
              </a:rPr>
              <a:t> </a:t>
            </a:r>
            <a:r>
              <a:rPr sz="3200" spc="160" dirty="0">
                <a:latin typeface="Cambria"/>
                <a:cs typeface="Cambria"/>
              </a:rPr>
              <a:t>crossing,</a:t>
            </a:r>
            <a:r>
              <a:rPr sz="3200" spc="290" dirty="0">
                <a:latin typeface="Cambria"/>
                <a:cs typeface="Cambria"/>
              </a:rPr>
              <a:t> </a:t>
            </a:r>
            <a:r>
              <a:rPr sz="3200" spc="145" dirty="0">
                <a:latin typeface="Cambria"/>
                <a:cs typeface="Cambria"/>
              </a:rPr>
              <a:t>the</a:t>
            </a:r>
            <a:r>
              <a:rPr sz="3200" spc="240" dirty="0">
                <a:latin typeface="Cambria"/>
                <a:cs typeface="Cambria"/>
              </a:rPr>
              <a:t> </a:t>
            </a:r>
            <a:r>
              <a:rPr sz="3200" spc="200" dirty="0">
                <a:latin typeface="Cambria"/>
                <a:cs typeface="Cambria"/>
              </a:rPr>
              <a:t>same</a:t>
            </a:r>
            <a:r>
              <a:rPr sz="3200" spc="240" dirty="0">
                <a:latin typeface="Cambria"/>
                <a:cs typeface="Cambria"/>
              </a:rPr>
              <a:t> </a:t>
            </a:r>
            <a:r>
              <a:rPr sz="3200" spc="225" dirty="0">
                <a:latin typeface="Cambria"/>
                <a:cs typeface="Cambria"/>
              </a:rPr>
              <a:t>must</a:t>
            </a:r>
            <a:r>
              <a:rPr sz="3200" spc="240" dirty="0">
                <a:latin typeface="Cambria"/>
                <a:cs typeface="Cambria"/>
              </a:rPr>
              <a:t> </a:t>
            </a:r>
            <a:r>
              <a:rPr sz="3200" spc="125" dirty="0">
                <a:latin typeface="Cambria"/>
                <a:cs typeface="Cambria"/>
              </a:rPr>
              <a:t>be</a:t>
            </a:r>
            <a:r>
              <a:rPr sz="3200" spc="240" dirty="0">
                <a:latin typeface="Cambria"/>
                <a:cs typeface="Cambria"/>
              </a:rPr>
              <a:t> </a:t>
            </a:r>
            <a:r>
              <a:rPr sz="3200" spc="150" dirty="0">
                <a:latin typeface="Cambria"/>
                <a:cs typeface="Cambria"/>
              </a:rPr>
              <a:t>counter</a:t>
            </a:r>
            <a:r>
              <a:rPr sz="3200" spc="270" dirty="0">
                <a:latin typeface="Cambria"/>
                <a:cs typeface="Cambria"/>
              </a:rPr>
              <a:t> </a:t>
            </a:r>
            <a:r>
              <a:rPr sz="3200" spc="140" dirty="0">
                <a:latin typeface="Cambria"/>
                <a:cs typeface="Cambria"/>
              </a:rPr>
              <a:t>signed </a:t>
            </a:r>
            <a:r>
              <a:rPr sz="3200" spc="145" dirty="0">
                <a:latin typeface="Cambria"/>
                <a:cs typeface="Cambria"/>
              </a:rPr>
              <a:t> </a:t>
            </a:r>
            <a:r>
              <a:rPr sz="3200" spc="130" dirty="0">
                <a:latin typeface="Cambria"/>
                <a:cs typeface="Cambria"/>
              </a:rPr>
              <a:t>by</a:t>
            </a:r>
            <a:r>
              <a:rPr sz="3200" spc="240" dirty="0">
                <a:latin typeface="Cambria"/>
                <a:cs typeface="Cambria"/>
              </a:rPr>
              <a:t> </a:t>
            </a:r>
            <a:r>
              <a:rPr sz="3200" spc="150" dirty="0">
                <a:latin typeface="Cambria"/>
                <a:cs typeface="Cambria"/>
              </a:rPr>
              <a:t>both</a:t>
            </a:r>
            <a:r>
              <a:rPr sz="3200" spc="245" dirty="0">
                <a:latin typeface="Cambria"/>
                <a:cs typeface="Cambria"/>
              </a:rPr>
              <a:t> </a:t>
            </a:r>
            <a:r>
              <a:rPr sz="3200" spc="145" dirty="0">
                <a:latin typeface="Cambria"/>
                <a:cs typeface="Cambria"/>
              </a:rPr>
              <a:t>the</a:t>
            </a:r>
            <a:r>
              <a:rPr sz="3200" spc="270" dirty="0">
                <a:latin typeface="Cambria"/>
                <a:cs typeface="Cambria"/>
              </a:rPr>
              <a:t> </a:t>
            </a:r>
            <a:r>
              <a:rPr sz="3200" spc="145" dirty="0">
                <a:latin typeface="Cambria"/>
                <a:cs typeface="Cambria"/>
              </a:rPr>
              <a:t>experts.</a:t>
            </a:r>
            <a:endParaRPr sz="3200" dirty="0">
              <a:latin typeface="Cambria"/>
              <a:cs typeface="Cambria"/>
            </a:endParaRPr>
          </a:p>
          <a:p>
            <a:pPr>
              <a:lnSpc>
                <a:spcPct val="100000"/>
              </a:lnSpc>
              <a:spcBef>
                <a:spcPts val="45"/>
              </a:spcBef>
            </a:pPr>
            <a:endParaRPr sz="3200" dirty="0">
              <a:latin typeface="Cambria"/>
              <a:cs typeface="Cambria"/>
            </a:endParaRPr>
          </a:p>
          <a:p>
            <a:pPr marL="354965" marR="394970" indent="-342900">
              <a:lnSpc>
                <a:spcPct val="80000"/>
              </a:lnSpc>
              <a:buFont typeface="Arial MT"/>
              <a:buChar char="•"/>
              <a:tabLst>
                <a:tab pos="354965" algn="l"/>
                <a:tab pos="355600" algn="l"/>
              </a:tabLst>
            </a:pPr>
            <a:r>
              <a:rPr sz="3200" spc="85" dirty="0">
                <a:latin typeface="Cambria"/>
                <a:cs typeface="Cambria"/>
              </a:rPr>
              <a:t>Avoid</a:t>
            </a:r>
            <a:r>
              <a:rPr sz="3200" spc="265" dirty="0">
                <a:latin typeface="Cambria"/>
                <a:cs typeface="Cambria"/>
              </a:rPr>
              <a:t> </a:t>
            </a:r>
            <a:r>
              <a:rPr sz="3200" spc="120" dirty="0">
                <a:latin typeface="Cambria"/>
                <a:cs typeface="Cambria"/>
              </a:rPr>
              <a:t>subjectivity</a:t>
            </a:r>
            <a:r>
              <a:rPr sz="3200" spc="295" dirty="0">
                <a:latin typeface="Cambria"/>
                <a:cs typeface="Cambria"/>
              </a:rPr>
              <a:t> </a:t>
            </a:r>
            <a:r>
              <a:rPr sz="3200" spc="150" dirty="0">
                <a:latin typeface="Cambria"/>
                <a:cs typeface="Cambria"/>
              </a:rPr>
              <a:t>in</a:t>
            </a:r>
            <a:r>
              <a:rPr sz="3200" spc="270" dirty="0">
                <a:latin typeface="Cambria"/>
                <a:cs typeface="Cambria"/>
              </a:rPr>
              <a:t> </a:t>
            </a:r>
            <a:r>
              <a:rPr sz="3200" spc="135" dirty="0">
                <a:latin typeface="Cambria"/>
                <a:cs typeface="Cambria"/>
              </a:rPr>
              <a:t>awarding</a:t>
            </a:r>
            <a:r>
              <a:rPr sz="3200" spc="240" dirty="0">
                <a:latin typeface="Cambria"/>
                <a:cs typeface="Cambria"/>
              </a:rPr>
              <a:t> </a:t>
            </a:r>
            <a:r>
              <a:rPr sz="3200" spc="204" dirty="0">
                <a:latin typeface="Cambria"/>
                <a:cs typeface="Cambria"/>
              </a:rPr>
              <a:t>marks</a:t>
            </a:r>
            <a:r>
              <a:rPr sz="3200" spc="245" dirty="0">
                <a:latin typeface="Cambria"/>
                <a:cs typeface="Cambria"/>
              </a:rPr>
              <a:t> </a:t>
            </a:r>
            <a:r>
              <a:rPr sz="3200" spc="220" dirty="0">
                <a:latin typeface="Cambria"/>
                <a:cs typeface="Cambria"/>
              </a:rPr>
              <a:t>as</a:t>
            </a:r>
            <a:r>
              <a:rPr sz="3200" spc="245" dirty="0">
                <a:latin typeface="Cambria"/>
                <a:cs typeface="Cambria"/>
              </a:rPr>
              <a:t> </a:t>
            </a:r>
            <a:r>
              <a:rPr sz="3200" spc="105" dirty="0">
                <a:latin typeface="Cambria"/>
                <a:cs typeface="Cambria"/>
              </a:rPr>
              <a:t>far</a:t>
            </a:r>
            <a:r>
              <a:rPr sz="3200" spc="240" dirty="0">
                <a:latin typeface="Cambria"/>
                <a:cs typeface="Cambria"/>
              </a:rPr>
              <a:t> </a:t>
            </a:r>
            <a:r>
              <a:rPr sz="3200" spc="235" dirty="0">
                <a:latin typeface="Cambria"/>
                <a:cs typeface="Cambria"/>
              </a:rPr>
              <a:t>as </a:t>
            </a:r>
            <a:r>
              <a:rPr sz="3200" spc="-535" dirty="0">
                <a:latin typeface="Cambria"/>
                <a:cs typeface="Cambria"/>
              </a:rPr>
              <a:t> </a:t>
            </a:r>
            <a:r>
              <a:rPr sz="3200" spc="140" dirty="0">
                <a:latin typeface="Cambria"/>
                <a:cs typeface="Cambria"/>
              </a:rPr>
              <a:t>possible.</a:t>
            </a:r>
            <a:endParaRPr sz="3200" dirty="0">
              <a:latin typeface="Cambria"/>
              <a:cs typeface="Cambria"/>
            </a:endParaRPr>
          </a:p>
        </p:txBody>
      </p:sp>
      <p:pic>
        <p:nvPicPr>
          <p:cNvPr id="3" name="object 2">
            <a:extLst>
              <a:ext uri="{FF2B5EF4-FFF2-40B4-BE49-F238E27FC236}">
                <a16:creationId xmlns:a16="http://schemas.microsoft.com/office/drawing/2014/main" id="{605349C7-785B-4894-8385-4CACEA2BA0E9}"/>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4848" y="973302"/>
            <a:ext cx="1109345" cy="436880"/>
          </a:xfrm>
          <a:prstGeom prst="rect">
            <a:avLst/>
          </a:prstGeom>
        </p:spPr>
        <p:txBody>
          <a:bodyPr vert="horz" wrap="square" lIns="0" tIns="12700" rIns="0" bIns="0" rtlCol="0">
            <a:spAutoFit/>
          </a:bodyPr>
          <a:lstStyle/>
          <a:p>
            <a:pPr marL="355600" indent="-342900">
              <a:lnSpc>
                <a:spcPct val="100000"/>
              </a:lnSpc>
              <a:spcBef>
                <a:spcPts val="100"/>
              </a:spcBef>
              <a:buFont typeface="PMingLiU-ExtB"/>
              <a:buChar char="➢"/>
              <a:tabLst>
                <a:tab pos="355600" algn="l"/>
              </a:tabLst>
            </a:pPr>
            <a:r>
              <a:rPr sz="2700" spc="155" dirty="0">
                <a:latin typeface="Cambria"/>
                <a:cs typeface="Cambria"/>
              </a:rPr>
              <a:t>N</a:t>
            </a:r>
            <a:r>
              <a:rPr sz="2700" spc="345" dirty="0">
                <a:latin typeface="Cambria"/>
                <a:cs typeface="Cambria"/>
              </a:rPr>
              <a:t>B</a:t>
            </a:r>
            <a:r>
              <a:rPr sz="2700" spc="150" dirty="0">
                <a:latin typeface="Cambria"/>
                <a:cs typeface="Cambria"/>
              </a:rPr>
              <a:t>A</a:t>
            </a:r>
            <a:endParaRPr sz="2700" dirty="0">
              <a:latin typeface="Cambria"/>
              <a:cs typeface="Cambria"/>
            </a:endParaRPr>
          </a:p>
        </p:txBody>
      </p:sp>
      <p:sp>
        <p:nvSpPr>
          <p:cNvPr id="3" name="object 3"/>
          <p:cNvSpPr txBox="1"/>
          <p:nvPr/>
        </p:nvSpPr>
        <p:spPr>
          <a:xfrm>
            <a:off x="2759873" y="973302"/>
            <a:ext cx="1119505" cy="436880"/>
          </a:xfrm>
          <a:prstGeom prst="rect">
            <a:avLst/>
          </a:prstGeom>
        </p:spPr>
        <p:txBody>
          <a:bodyPr vert="horz" wrap="square" lIns="0" tIns="12700" rIns="0" bIns="0" rtlCol="0">
            <a:spAutoFit/>
          </a:bodyPr>
          <a:lstStyle/>
          <a:p>
            <a:pPr marL="12700">
              <a:lnSpc>
                <a:spcPct val="100000"/>
              </a:lnSpc>
              <a:spcBef>
                <a:spcPts val="100"/>
              </a:spcBef>
            </a:pPr>
            <a:r>
              <a:rPr sz="2700" spc="290" dirty="0">
                <a:latin typeface="Cambria"/>
                <a:cs typeface="Cambria"/>
              </a:rPr>
              <a:t>m</a:t>
            </a:r>
            <a:r>
              <a:rPr sz="2700" spc="270" dirty="0">
                <a:latin typeface="Cambria"/>
                <a:cs typeface="Cambria"/>
              </a:rPr>
              <a:t>a</a:t>
            </a:r>
            <a:r>
              <a:rPr sz="2700" spc="250" dirty="0">
                <a:latin typeface="Cambria"/>
                <a:cs typeface="Cambria"/>
              </a:rPr>
              <a:t>k</a:t>
            </a:r>
            <a:r>
              <a:rPr sz="2700" spc="80" dirty="0">
                <a:latin typeface="Cambria"/>
                <a:cs typeface="Cambria"/>
              </a:rPr>
              <a:t>e</a:t>
            </a:r>
            <a:r>
              <a:rPr sz="2700" spc="240" dirty="0">
                <a:latin typeface="Cambria"/>
                <a:cs typeface="Cambria"/>
              </a:rPr>
              <a:t>s</a:t>
            </a:r>
            <a:endParaRPr sz="2700">
              <a:latin typeface="Cambria"/>
              <a:cs typeface="Cambria"/>
            </a:endParaRPr>
          </a:p>
        </p:txBody>
      </p:sp>
      <p:sp>
        <p:nvSpPr>
          <p:cNvPr id="4" name="object 4"/>
          <p:cNvSpPr txBox="1"/>
          <p:nvPr/>
        </p:nvSpPr>
        <p:spPr>
          <a:xfrm>
            <a:off x="4145186" y="973302"/>
            <a:ext cx="4977130" cy="436880"/>
          </a:xfrm>
          <a:prstGeom prst="rect">
            <a:avLst/>
          </a:prstGeom>
        </p:spPr>
        <p:txBody>
          <a:bodyPr vert="horz" wrap="square" lIns="0" tIns="12700" rIns="0" bIns="0" rtlCol="0">
            <a:spAutoFit/>
          </a:bodyPr>
          <a:lstStyle/>
          <a:p>
            <a:pPr marL="12700">
              <a:lnSpc>
                <a:spcPct val="100000"/>
              </a:lnSpc>
              <a:spcBef>
                <a:spcPts val="100"/>
              </a:spcBef>
              <a:tabLst>
                <a:tab pos="1243330" algn="l"/>
                <a:tab pos="3684904" algn="l"/>
                <a:tab pos="4432300" algn="l"/>
              </a:tabLst>
            </a:pPr>
            <a:r>
              <a:rPr sz="2700" spc="110" dirty="0">
                <a:latin typeface="Cambria"/>
                <a:cs typeface="Cambria"/>
              </a:rPr>
              <a:t>t</a:t>
            </a:r>
            <a:r>
              <a:rPr sz="2700" spc="70" dirty="0">
                <a:latin typeface="Cambria"/>
                <a:cs typeface="Cambria"/>
              </a:rPr>
              <a:t>r</a:t>
            </a:r>
            <a:r>
              <a:rPr sz="2700" spc="240" dirty="0">
                <a:latin typeface="Cambria"/>
                <a:cs typeface="Cambria"/>
              </a:rPr>
              <a:t>a</a:t>
            </a:r>
            <a:r>
              <a:rPr sz="2700" spc="35" dirty="0">
                <a:latin typeface="Cambria"/>
                <a:cs typeface="Cambria"/>
              </a:rPr>
              <a:t>v</a:t>
            </a:r>
            <a:r>
              <a:rPr sz="2700" spc="80" dirty="0">
                <a:latin typeface="Cambria"/>
                <a:cs typeface="Cambria"/>
              </a:rPr>
              <a:t>e</a:t>
            </a:r>
            <a:r>
              <a:rPr sz="2700" spc="75" dirty="0">
                <a:latin typeface="Cambria"/>
                <a:cs typeface="Cambria"/>
              </a:rPr>
              <a:t>l</a:t>
            </a:r>
            <a:r>
              <a:rPr sz="2700" dirty="0">
                <a:latin typeface="Cambria"/>
                <a:cs typeface="Cambria"/>
              </a:rPr>
              <a:t>	</a:t>
            </a:r>
            <a:r>
              <a:rPr sz="2700" spc="270" dirty="0">
                <a:latin typeface="Cambria"/>
                <a:cs typeface="Cambria"/>
              </a:rPr>
              <a:t>a</a:t>
            </a:r>
            <a:r>
              <a:rPr sz="2700" spc="70" dirty="0">
                <a:latin typeface="Cambria"/>
                <a:cs typeface="Cambria"/>
              </a:rPr>
              <a:t>r</a:t>
            </a:r>
            <a:r>
              <a:rPr sz="2700" spc="40" dirty="0">
                <a:latin typeface="Cambria"/>
                <a:cs typeface="Cambria"/>
              </a:rPr>
              <a:t>r</a:t>
            </a:r>
            <a:r>
              <a:rPr sz="2700" spc="240" dirty="0">
                <a:latin typeface="Cambria"/>
                <a:cs typeface="Cambria"/>
              </a:rPr>
              <a:t>a</a:t>
            </a:r>
            <a:r>
              <a:rPr sz="2700" spc="270" dirty="0">
                <a:latin typeface="Cambria"/>
                <a:cs typeface="Cambria"/>
              </a:rPr>
              <a:t>n</a:t>
            </a:r>
            <a:r>
              <a:rPr sz="2700" spc="114" dirty="0">
                <a:latin typeface="Cambria"/>
                <a:cs typeface="Cambria"/>
              </a:rPr>
              <a:t>g</a:t>
            </a:r>
            <a:r>
              <a:rPr sz="2700" spc="80" dirty="0">
                <a:latin typeface="Cambria"/>
                <a:cs typeface="Cambria"/>
              </a:rPr>
              <a:t>e</a:t>
            </a:r>
            <a:r>
              <a:rPr sz="2700" spc="290" dirty="0">
                <a:latin typeface="Cambria"/>
                <a:cs typeface="Cambria"/>
              </a:rPr>
              <a:t>m</a:t>
            </a:r>
            <a:r>
              <a:rPr sz="2700" spc="80" dirty="0">
                <a:latin typeface="Cambria"/>
                <a:cs typeface="Cambria"/>
              </a:rPr>
              <a:t>e</a:t>
            </a:r>
            <a:r>
              <a:rPr sz="2700" spc="270" dirty="0">
                <a:latin typeface="Cambria"/>
                <a:cs typeface="Cambria"/>
              </a:rPr>
              <a:t>n</a:t>
            </a:r>
            <a:r>
              <a:rPr sz="2700" spc="110" dirty="0">
                <a:latin typeface="Cambria"/>
                <a:cs typeface="Cambria"/>
              </a:rPr>
              <a:t>t</a:t>
            </a:r>
            <a:r>
              <a:rPr sz="2700" dirty="0">
                <a:latin typeface="Cambria"/>
                <a:cs typeface="Cambria"/>
              </a:rPr>
              <a:t>	</a:t>
            </a:r>
            <a:r>
              <a:rPr sz="2700" spc="45" dirty="0">
                <a:latin typeface="Cambria"/>
                <a:cs typeface="Cambria"/>
              </a:rPr>
              <a:t>f</a:t>
            </a:r>
            <a:r>
              <a:rPr sz="2700" spc="70" dirty="0">
                <a:latin typeface="Cambria"/>
                <a:cs typeface="Cambria"/>
              </a:rPr>
              <a:t>or</a:t>
            </a:r>
            <a:r>
              <a:rPr sz="2700" dirty="0">
                <a:latin typeface="Cambria"/>
                <a:cs typeface="Cambria"/>
              </a:rPr>
              <a:t>	</a:t>
            </a:r>
            <a:r>
              <a:rPr sz="2700" spc="110" dirty="0">
                <a:latin typeface="Cambria"/>
                <a:cs typeface="Cambria"/>
              </a:rPr>
              <a:t>t</a:t>
            </a:r>
            <a:r>
              <a:rPr sz="2700" spc="260" dirty="0">
                <a:latin typeface="Cambria"/>
                <a:cs typeface="Cambria"/>
              </a:rPr>
              <a:t>h</a:t>
            </a:r>
            <a:r>
              <a:rPr sz="2700" spc="85" dirty="0">
                <a:latin typeface="Cambria"/>
                <a:cs typeface="Cambria"/>
              </a:rPr>
              <a:t>e</a:t>
            </a:r>
            <a:endParaRPr sz="2700">
              <a:latin typeface="Cambria"/>
              <a:cs typeface="Cambria"/>
            </a:endParaRPr>
          </a:p>
        </p:txBody>
      </p:sp>
      <p:sp>
        <p:nvSpPr>
          <p:cNvPr id="5" name="object 5"/>
          <p:cNvSpPr txBox="1"/>
          <p:nvPr/>
        </p:nvSpPr>
        <p:spPr>
          <a:xfrm>
            <a:off x="1727747" y="1302472"/>
            <a:ext cx="855344" cy="436880"/>
          </a:xfrm>
          <a:prstGeom prst="rect">
            <a:avLst/>
          </a:prstGeom>
        </p:spPr>
        <p:txBody>
          <a:bodyPr vert="horz" wrap="square" lIns="0" tIns="12700" rIns="0" bIns="0" rtlCol="0">
            <a:spAutoFit/>
          </a:bodyPr>
          <a:lstStyle/>
          <a:p>
            <a:pPr marL="12700">
              <a:lnSpc>
                <a:spcPct val="100000"/>
              </a:lnSpc>
              <a:spcBef>
                <a:spcPts val="100"/>
              </a:spcBef>
            </a:pPr>
            <a:r>
              <a:rPr sz="2700" spc="110" dirty="0">
                <a:latin typeface="Cambria"/>
                <a:cs typeface="Cambria"/>
              </a:rPr>
              <a:t>t</a:t>
            </a:r>
            <a:r>
              <a:rPr sz="2700" spc="80" dirty="0">
                <a:latin typeface="Cambria"/>
                <a:cs typeface="Cambria"/>
              </a:rPr>
              <a:t>e</a:t>
            </a:r>
            <a:r>
              <a:rPr sz="2700" spc="240" dirty="0">
                <a:latin typeface="Cambria"/>
                <a:cs typeface="Cambria"/>
              </a:rPr>
              <a:t>a</a:t>
            </a:r>
            <a:r>
              <a:rPr sz="2700" spc="290" dirty="0">
                <a:latin typeface="Cambria"/>
                <a:cs typeface="Cambria"/>
              </a:rPr>
              <a:t>m</a:t>
            </a:r>
            <a:endParaRPr sz="2700" dirty="0">
              <a:latin typeface="Cambria"/>
              <a:cs typeface="Cambria"/>
            </a:endParaRPr>
          </a:p>
        </p:txBody>
      </p:sp>
      <p:sp>
        <p:nvSpPr>
          <p:cNvPr id="6" name="object 6"/>
          <p:cNvSpPr txBox="1"/>
          <p:nvPr/>
        </p:nvSpPr>
        <p:spPr>
          <a:xfrm>
            <a:off x="2818166" y="1302472"/>
            <a:ext cx="6301105" cy="436880"/>
          </a:xfrm>
          <a:prstGeom prst="rect">
            <a:avLst/>
          </a:prstGeom>
        </p:spPr>
        <p:txBody>
          <a:bodyPr vert="horz" wrap="square" lIns="0" tIns="12700" rIns="0" bIns="0" rtlCol="0">
            <a:spAutoFit/>
          </a:bodyPr>
          <a:lstStyle/>
          <a:p>
            <a:pPr marL="12700">
              <a:lnSpc>
                <a:spcPct val="100000"/>
              </a:lnSpc>
              <a:spcBef>
                <a:spcPts val="100"/>
              </a:spcBef>
              <a:tabLst>
                <a:tab pos="1812289" algn="l"/>
                <a:tab pos="3643629" algn="l"/>
              </a:tabLst>
            </a:pPr>
            <a:r>
              <a:rPr sz="2700" spc="175" dirty="0">
                <a:latin typeface="Cambria"/>
                <a:cs typeface="Cambria"/>
              </a:rPr>
              <a:t>members	including	accommodation</a:t>
            </a:r>
            <a:endParaRPr sz="2700" dirty="0">
              <a:latin typeface="Cambria"/>
              <a:cs typeface="Cambria"/>
            </a:endParaRPr>
          </a:p>
        </p:txBody>
      </p:sp>
      <p:sp>
        <p:nvSpPr>
          <p:cNvPr id="7" name="object 7"/>
          <p:cNvSpPr txBox="1"/>
          <p:nvPr/>
        </p:nvSpPr>
        <p:spPr>
          <a:xfrm>
            <a:off x="1386662" y="1675988"/>
            <a:ext cx="7740650" cy="3105594"/>
          </a:xfrm>
          <a:prstGeom prst="rect">
            <a:avLst/>
          </a:prstGeom>
        </p:spPr>
        <p:txBody>
          <a:bodyPr vert="horz" wrap="square" lIns="0" tIns="94615" rIns="0" bIns="0" rtlCol="0">
            <a:spAutoFit/>
          </a:bodyPr>
          <a:lstStyle/>
          <a:p>
            <a:pPr marL="354965" marR="8255" algn="just">
              <a:lnSpc>
                <a:spcPct val="80000"/>
              </a:lnSpc>
              <a:spcBef>
                <a:spcPts val="745"/>
              </a:spcBef>
            </a:pPr>
            <a:r>
              <a:rPr lang="en-US" sz="2700" spc="229" dirty="0">
                <a:latin typeface="Cambria"/>
                <a:cs typeface="Cambria"/>
              </a:rPr>
              <a:t>and </a:t>
            </a:r>
            <a:r>
              <a:rPr lang="en-US" sz="2700" spc="100" dirty="0">
                <a:latin typeface="Cambria"/>
                <a:cs typeface="Cambria"/>
              </a:rPr>
              <a:t>travel </a:t>
            </a:r>
            <a:r>
              <a:rPr lang="en-US" sz="2700" spc="95" dirty="0">
                <a:latin typeface="Cambria"/>
                <a:cs typeface="Cambria"/>
              </a:rPr>
              <a:t>to </a:t>
            </a:r>
            <a:r>
              <a:rPr lang="en-US" sz="2700" spc="70" dirty="0">
                <a:latin typeface="Cambria"/>
                <a:cs typeface="Cambria"/>
              </a:rPr>
              <a:t>or </a:t>
            </a:r>
            <a:r>
              <a:rPr lang="en-US" sz="2700" spc="120" dirty="0">
                <a:latin typeface="Cambria"/>
                <a:cs typeface="Cambria"/>
              </a:rPr>
              <a:t>from </a:t>
            </a:r>
            <a:r>
              <a:rPr lang="en-US" sz="2700" spc="160" dirty="0">
                <a:latin typeface="Cambria"/>
                <a:cs typeface="Cambria"/>
              </a:rPr>
              <a:t>the </a:t>
            </a:r>
            <a:r>
              <a:rPr lang="en-US" sz="2700" spc="245" dirty="0">
                <a:latin typeface="Cambria"/>
                <a:cs typeface="Cambria"/>
              </a:rPr>
              <a:t>campus </a:t>
            </a:r>
            <a:r>
              <a:rPr lang="en-US" sz="2700" spc="105" dirty="0">
                <a:latin typeface="Cambria"/>
                <a:cs typeface="Cambria"/>
              </a:rPr>
              <a:t>where </a:t>
            </a:r>
            <a:r>
              <a:rPr lang="en-US" sz="2700" spc="160" dirty="0">
                <a:latin typeface="Cambria"/>
                <a:cs typeface="Cambria"/>
              </a:rPr>
              <a:t>the </a:t>
            </a:r>
            <a:r>
              <a:rPr lang="en-US" sz="2700" spc="165" dirty="0">
                <a:latin typeface="Cambria"/>
                <a:cs typeface="Cambria"/>
              </a:rPr>
              <a:t> </a:t>
            </a:r>
            <a:r>
              <a:rPr lang="en-US" sz="2700" spc="150" dirty="0">
                <a:latin typeface="Cambria"/>
                <a:cs typeface="Cambria"/>
              </a:rPr>
              <a:t>program</a:t>
            </a:r>
            <a:r>
              <a:rPr lang="en-US" sz="2700" spc="155" dirty="0">
                <a:latin typeface="Cambria"/>
                <a:cs typeface="Cambria"/>
              </a:rPr>
              <a:t> </a:t>
            </a:r>
            <a:r>
              <a:rPr lang="en-US" sz="2700" spc="135" dirty="0">
                <a:latin typeface="Cambria"/>
                <a:cs typeface="Cambria"/>
              </a:rPr>
              <a:t>is</a:t>
            </a:r>
            <a:r>
              <a:rPr lang="en-US" sz="2700" spc="865" dirty="0">
                <a:latin typeface="Cambria"/>
                <a:cs typeface="Cambria"/>
              </a:rPr>
              <a:t> </a:t>
            </a:r>
            <a:r>
              <a:rPr lang="en-US" sz="2700" spc="90" dirty="0">
                <a:latin typeface="Cambria"/>
                <a:cs typeface="Cambria"/>
              </a:rPr>
              <a:t>delivered</a:t>
            </a:r>
            <a:r>
              <a:rPr lang="en-US" sz="2700" spc="95" dirty="0">
                <a:latin typeface="Cambria"/>
                <a:cs typeface="Cambria"/>
              </a:rPr>
              <a:t> </a:t>
            </a:r>
            <a:r>
              <a:rPr lang="en-US" sz="2700" spc="185" dirty="0">
                <a:latin typeface="Cambria"/>
                <a:cs typeface="Cambria"/>
              </a:rPr>
              <a:t>through</a:t>
            </a:r>
            <a:r>
              <a:rPr lang="en-US" sz="2700" spc="965" dirty="0">
                <a:latin typeface="Cambria"/>
                <a:cs typeface="Cambria"/>
              </a:rPr>
              <a:t> </a:t>
            </a:r>
            <a:r>
              <a:rPr lang="en-US" sz="2700" spc="160" dirty="0">
                <a:latin typeface="Cambria"/>
                <a:cs typeface="Cambria"/>
              </a:rPr>
              <a:t>the </a:t>
            </a:r>
            <a:r>
              <a:rPr lang="en-US" sz="2700" spc="165" dirty="0">
                <a:latin typeface="Cambria"/>
                <a:cs typeface="Cambria"/>
              </a:rPr>
              <a:t> </a:t>
            </a:r>
            <a:r>
              <a:rPr lang="en-US" sz="2700" spc="150" dirty="0">
                <a:latin typeface="Cambria"/>
                <a:cs typeface="Cambria"/>
              </a:rPr>
              <a:t>authorized</a:t>
            </a:r>
            <a:r>
              <a:rPr lang="en-US" sz="2700" spc="260" dirty="0">
                <a:latin typeface="Cambria"/>
                <a:cs typeface="Cambria"/>
              </a:rPr>
              <a:t> </a:t>
            </a:r>
            <a:r>
              <a:rPr lang="en-US" sz="2700" spc="100" dirty="0">
                <a:latin typeface="Cambria"/>
                <a:cs typeface="Cambria"/>
              </a:rPr>
              <a:t>travel</a:t>
            </a:r>
            <a:r>
              <a:rPr lang="en-US" sz="2700" spc="265" dirty="0">
                <a:latin typeface="Cambria"/>
                <a:cs typeface="Cambria"/>
              </a:rPr>
              <a:t> </a:t>
            </a:r>
            <a:r>
              <a:rPr lang="en-US" sz="2700" spc="175" dirty="0">
                <a:latin typeface="Cambria"/>
                <a:cs typeface="Cambria"/>
              </a:rPr>
              <a:t>agencies.</a:t>
            </a:r>
            <a:endParaRPr lang="en-US" sz="2700" dirty="0">
              <a:latin typeface="Cambria"/>
              <a:cs typeface="Cambria"/>
            </a:endParaRPr>
          </a:p>
          <a:p>
            <a:pPr>
              <a:lnSpc>
                <a:spcPct val="100000"/>
              </a:lnSpc>
              <a:spcBef>
                <a:spcPts val="20"/>
              </a:spcBef>
            </a:pPr>
            <a:endParaRPr lang="en-US" sz="3300" dirty="0">
              <a:latin typeface="Cambria"/>
              <a:cs typeface="Cambria"/>
            </a:endParaRPr>
          </a:p>
          <a:p>
            <a:pPr marL="354965" marR="5080" indent="-342900" algn="just">
              <a:lnSpc>
                <a:spcPct val="80000"/>
              </a:lnSpc>
              <a:buFont typeface="PMingLiU-ExtB"/>
              <a:buChar char="➢"/>
              <a:tabLst>
                <a:tab pos="355600" algn="l"/>
              </a:tabLst>
            </a:pPr>
            <a:r>
              <a:rPr lang="en-US" sz="2700" spc="220" dirty="0">
                <a:latin typeface="Cambria"/>
                <a:cs typeface="Cambria"/>
              </a:rPr>
              <a:t>NBA </a:t>
            </a:r>
            <a:r>
              <a:rPr lang="en-US" sz="2700" spc="125" dirty="0">
                <a:latin typeface="Cambria"/>
                <a:cs typeface="Cambria"/>
              </a:rPr>
              <a:t>requires </a:t>
            </a:r>
            <a:r>
              <a:rPr lang="en-US" sz="2700" spc="65" dirty="0">
                <a:latin typeface="Cambria"/>
                <a:cs typeface="Cambria"/>
              </a:rPr>
              <a:t>every </a:t>
            </a:r>
            <a:r>
              <a:rPr lang="en-US" sz="2700" spc="180" dirty="0">
                <a:latin typeface="Cambria"/>
                <a:cs typeface="Cambria"/>
              </a:rPr>
              <a:t>team </a:t>
            </a:r>
            <a:r>
              <a:rPr lang="en-US" sz="2700" spc="165" dirty="0">
                <a:latin typeface="Cambria"/>
                <a:cs typeface="Cambria"/>
              </a:rPr>
              <a:t>member </a:t>
            </a:r>
            <a:r>
              <a:rPr lang="en-US" sz="2700" spc="95" dirty="0">
                <a:latin typeface="Cambria"/>
                <a:cs typeface="Cambria"/>
              </a:rPr>
              <a:t>to </a:t>
            </a:r>
            <a:r>
              <a:rPr lang="en-US" sz="2700" spc="145" dirty="0">
                <a:latin typeface="Cambria"/>
                <a:cs typeface="Cambria"/>
              </a:rPr>
              <a:t>exhibit </a:t>
            </a:r>
            <a:r>
              <a:rPr lang="en-US" sz="2700" spc="150" dirty="0">
                <a:latin typeface="Cambria"/>
                <a:cs typeface="Cambria"/>
              </a:rPr>
              <a:t> </a:t>
            </a:r>
            <a:r>
              <a:rPr lang="en-US" sz="2700" spc="160" dirty="0">
                <a:latin typeface="Cambria"/>
                <a:cs typeface="Cambria"/>
              </a:rPr>
              <a:t>the</a:t>
            </a:r>
            <a:r>
              <a:rPr lang="en-US" sz="2700" spc="165" dirty="0">
                <a:latin typeface="Cambria"/>
                <a:cs typeface="Cambria"/>
              </a:rPr>
              <a:t> </a:t>
            </a:r>
            <a:r>
              <a:rPr lang="en-US" sz="2700" spc="170" dirty="0">
                <a:latin typeface="Cambria"/>
                <a:cs typeface="Cambria"/>
              </a:rPr>
              <a:t>highest</a:t>
            </a:r>
            <a:r>
              <a:rPr lang="en-US" sz="2700" spc="175" dirty="0">
                <a:latin typeface="Cambria"/>
                <a:cs typeface="Cambria"/>
              </a:rPr>
              <a:t> </a:t>
            </a:r>
            <a:r>
              <a:rPr lang="en-US" sz="2700" spc="190" dirty="0">
                <a:latin typeface="Cambria"/>
                <a:cs typeface="Cambria"/>
              </a:rPr>
              <a:t>standard</a:t>
            </a:r>
            <a:r>
              <a:rPr lang="en-US" sz="2700" spc="195" dirty="0">
                <a:latin typeface="Cambria"/>
                <a:cs typeface="Cambria"/>
              </a:rPr>
              <a:t> </a:t>
            </a:r>
            <a:r>
              <a:rPr lang="en-US" sz="2700" spc="60" dirty="0">
                <a:latin typeface="Cambria"/>
                <a:cs typeface="Cambria"/>
              </a:rPr>
              <a:t>of</a:t>
            </a:r>
            <a:r>
              <a:rPr lang="en-US" sz="2700" spc="715" dirty="0">
                <a:latin typeface="Cambria"/>
                <a:cs typeface="Cambria"/>
              </a:rPr>
              <a:t> </a:t>
            </a:r>
            <a:r>
              <a:rPr lang="en-US" sz="2700" spc="155" dirty="0">
                <a:latin typeface="Cambria"/>
                <a:cs typeface="Cambria"/>
              </a:rPr>
              <a:t>professionalism, </a:t>
            </a:r>
            <a:r>
              <a:rPr lang="en-US" sz="2700" spc="160" dirty="0">
                <a:latin typeface="Cambria"/>
                <a:cs typeface="Cambria"/>
              </a:rPr>
              <a:t> </a:t>
            </a:r>
            <a:r>
              <a:rPr lang="en-US" sz="2700" spc="165" dirty="0">
                <a:latin typeface="Cambria"/>
                <a:cs typeface="Cambria"/>
              </a:rPr>
              <a:t>honesty</a:t>
            </a:r>
            <a:r>
              <a:rPr lang="en-US" sz="2700" spc="260" dirty="0">
                <a:latin typeface="Cambria"/>
                <a:cs typeface="Cambria"/>
              </a:rPr>
              <a:t> </a:t>
            </a:r>
            <a:r>
              <a:rPr lang="en-US" sz="2700" spc="229" dirty="0">
                <a:latin typeface="Cambria"/>
                <a:cs typeface="Cambria"/>
              </a:rPr>
              <a:t>and</a:t>
            </a:r>
            <a:r>
              <a:rPr lang="en-US" sz="2700" spc="265" dirty="0">
                <a:latin typeface="Cambria"/>
                <a:cs typeface="Cambria"/>
              </a:rPr>
              <a:t> </a:t>
            </a:r>
            <a:r>
              <a:rPr lang="en-US" sz="2700" spc="125" dirty="0">
                <a:latin typeface="Cambria"/>
                <a:cs typeface="Cambria"/>
              </a:rPr>
              <a:t>integrity.</a:t>
            </a:r>
            <a:endParaRPr lang="en-US" sz="2700" dirty="0">
              <a:latin typeface="Cambria"/>
              <a:cs typeface="Cambria"/>
            </a:endParaRPr>
          </a:p>
          <a:p>
            <a:pPr>
              <a:lnSpc>
                <a:spcPct val="100000"/>
              </a:lnSpc>
              <a:spcBef>
                <a:spcPts val="20"/>
              </a:spcBef>
            </a:pPr>
            <a:endParaRPr sz="3300" dirty="0">
              <a:latin typeface="Cambria"/>
              <a:cs typeface="Cambria"/>
            </a:endParaRPr>
          </a:p>
        </p:txBody>
      </p:sp>
      <p:pic>
        <p:nvPicPr>
          <p:cNvPr id="8" name="object 2">
            <a:extLst>
              <a:ext uri="{FF2B5EF4-FFF2-40B4-BE49-F238E27FC236}">
                <a16:creationId xmlns:a16="http://schemas.microsoft.com/office/drawing/2014/main" id="{673D8420-C2B1-4966-BFA5-3FDE6FB82353}"/>
              </a:ext>
            </a:extLst>
          </p:cNvPr>
          <p:cNvPicPr/>
          <p:nvPr/>
        </p:nvPicPr>
        <p:blipFill>
          <a:blip r:embed="rId2" cstate="print"/>
          <a:stretch>
            <a:fillRect/>
          </a:stretch>
        </p:blipFill>
        <p:spPr>
          <a:xfrm>
            <a:off x="88900" y="159314"/>
            <a:ext cx="690371" cy="5745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A896D0-9941-48A6-99B2-68EC07A8BF4A}"/>
              </a:ext>
            </a:extLst>
          </p:cNvPr>
          <p:cNvPicPr>
            <a:picLocks noChangeAspect="1"/>
          </p:cNvPicPr>
          <p:nvPr/>
        </p:nvPicPr>
        <p:blipFill>
          <a:blip r:embed="rId2"/>
          <a:stretch>
            <a:fillRect/>
          </a:stretch>
        </p:blipFill>
        <p:spPr>
          <a:xfrm>
            <a:off x="472863" y="168063"/>
            <a:ext cx="647428" cy="441166"/>
          </a:xfrm>
          <a:prstGeom prst="rect">
            <a:avLst/>
          </a:prstGeom>
        </p:spPr>
      </p:pic>
      <p:sp>
        <p:nvSpPr>
          <p:cNvPr id="4" name="Rectangle 3">
            <a:extLst>
              <a:ext uri="{FF2B5EF4-FFF2-40B4-BE49-F238E27FC236}">
                <a16:creationId xmlns:a16="http://schemas.microsoft.com/office/drawing/2014/main" id="{82808170-5610-44F4-9EAC-5E02B6456542}"/>
              </a:ext>
            </a:extLst>
          </p:cNvPr>
          <p:cNvSpPr/>
          <p:nvPr/>
        </p:nvSpPr>
        <p:spPr>
          <a:xfrm>
            <a:off x="1397212" y="609230"/>
            <a:ext cx="8067040" cy="940899"/>
          </a:xfrm>
          <a:prstGeom prst="rect">
            <a:avLst/>
          </a:prstGeom>
        </p:spPr>
        <p:txBody>
          <a:bodyPr wrap="square">
            <a:spAutoFit/>
          </a:bodyPr>
          <a:lstStyle/>
          <a:p>
            <a:pPr algn="ctr"/>
            <a:r>
              <a:rPr lang="en-US" sz="2757" b="1" u="sng" dirty="0">
                <a:solidFill>
                  <a:schemeClr val="tx2">
                    <a:lumMod val="75000"/>
                  </a:schemeClr>
                </a:solidFill>
                <a:effectLst>
                  <a:outerShdw blurRad="38100" dist="38100" dir="2700000" algn="tl">
                    <a:srgbClr val="000000">
                      <a:alpha val="43137"/>
                    </a:srgbClr>
                  </a:outerShdw>
                </a:effectLst>
                <a:latin typeface="Bookman Old Style" panose="02050604050505020204" pitchFamily="18" charset="0"/>
                <a:ea typeface="+mj-ea"/>
                <a:cs typeface="+mj-cs"/>
              </a:rPr>
              <a:t>Programs Considered for Accreditation by NBA since 2004-05</a:t>
            </a:r>
          </a:p>
        </p:txBody>
      </p:sp>
      <p:graphicFrame>
        <p:nvGraphicFramePr>
          <p:cNvPr id="5" name="Table 4">
            <a:extLst>
              <a:ext uri="{FF2B5EF4-FFF2-40B4-BE49-F238E27FC236}">
                <a16:creationId xmlns:a16="http://schemas.microsoft.com/office/drawing/2014/main" id="{3D5643C2-6AC5-426B-936F-1C6B4180B226}"/>
              </a:ext>
            </a:extLst>
          </p:cNvPr>
          <p:cNvGraphicFramePr>
            <a:graphicFrameLocks noGrp="1"/>
          </p:cNvGraphicFramePr>
          <p:nvPr>
            <p:extLst/>
          </p:nvPr>
        </p:nvGraphicFramePr>
        <p:xfrm>
          <a:off x="1120292" y="1680633"/>
          <a:ext cx="8427991" cy="5231033"/>
        </p:xfrm>
        <a:graphic>
          <a:graphicData uri="http://schemas.openxmlformats.org/drawingml/2006/table">
            <a:tbl>
              <a:tblPr>
                <a:tableStyleId>{22838BEF-8BB2-4498-84A7-C5851F593DF1}</a:tableStyleId>
              </a:tblPr>
              <a:tblGrid>
                <a:gridCol w="912225">
                  <a:extLst>
                    <a:ext uri="{9D8B030D-6E8A-4147-A177-3AD203B41FA5}">
                      <a16:colId xmlns:a16="http://schemas.microsoft.com/office/drawing/2014/main" val="1311423694"/>
                    </a:ext>
                  </a:extLst>
                </a:gridCol>
                <a:gridCol w="1751796">
                  <a:extLst>
                    <a:ext uri="{9D8B030D-6E8A-4147-A177-3AD203B41FA5}">
                      <a16:colId xmlns:a16="http://schemas.microsoft.com/office/drawing/2014/main" val="1630280275"/>
                    </a:ext>
                  </a:extLst>
                </a:gridCol>
                <a:gridCol w="1420811">
                  <a:extLst>
                    <a:ext uri="{9D8B030D-6E8A-4147-A177-3AD203B41FA5}">
                      <a16:colId xmlns:a16="http://schemas.microsoft.com/office/drawing/2014/main" val="438875137"/>
                    </a:ext>
                  </a:extLst>
                </a:gridCol>
                <a:gridCol w="1364299">
                  <a:extLst>
                    <a:ext uri="{9D8B030D-6E8A-4147-A177-3AD203B41FA5}">
                      <a16:colId xmlns:a16="http://schemas.microsoft.com/office/drawing/2014/main" val="3856510340"/>
                    </a:ext>
                  </a:extLst>
                </a:gridCol>
                <a:gridCol w="1235138">
                  <a:extLst>
                    <a:ext uri="{9D8B030D-6E8A-4147-A177-3AD203B41FA5}">
                      <a16:colId xmlns:a16="http://schemas.microsoft.com/office/drawing/2014/main" val="1864006554"/>
                    </a:ext>
                  </a:extLst>
                </a:gridCol>
                <a:gridCol w="1743722">
                  <a:extLst>
                    <a:ext uri="{9D8B030D-6E8A-4147-A177-3AD203B41FA5}">
                      <a16:colId xmlns:a16="http://schemas.microsoft.com/office/drawing/2014/main" val="4038281139"/>
                    </a:ext>
                  </a:extLst>
                </a:gridCol>
              </a:tblGrid>
              <a:tr h="504190">
                <a:tc>
                  <a:txBody>
                    <a:bodyPr/>
                    <a:lstStyle/>
                    <a:p>
                      <a:pPr algn="ctr" fontAlgn="ctr"/>
                      <a:r>
                        <a:rPr lang="en-US" sz="1300" b="1" u="none" strike="noStrike" dirty="0">
                          <a:effectLst/>
                          <a:latin typeface="Bookman Old Style" panose="02050604050505020204" pitchFamily="18" charset="0"/>
                        </a:rPr>
                        <a:t>Sr. No.</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1" u="none" strike="noStrike" dirty="0">
                          <a:effectLst/>
                          <a:latin typeface="Bookman Old Style" panose="02050604050505020204" pitchFamily="18" charset="0"/>
                        </a:rPr>
                        <a:t>Year</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1" u="none" strike="noStrike" dirty="0">
                          <a:effectLst/>
                          <a:latin typeface="Bookman Old Style" panose="02050604050505020204" pitchFamily="18" charset="0"/>
                        </a:rPr>
                        <a:t>Accredited</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1" u="none" strike="noStrike" dirty="0">
                          <a:effectLst/>
                          <a:latin typeface="Bookman Old Style" panose="02050604050505020204" pitchFamily="18" charset="0"/>
                        </a:rPr>
                        <a:t>Not Accredited</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1" u="none" strike="noStrike" dirty="0">
                          <a:effectLst/>
                          <a:latin typeface="Bookman Old Style" panose="02050604050505020204" pitchFamily="18" charset="0"/>
                        </a:rPr>
                        <a:t>Withdrawn</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1" u="none" strike="noStrike" dirty="0">
                          <a:effectLst/>
                          <a:latin typeface="Bookman Old Style" panose="02050604050505020204" pitchFamily="18" charset="0"/>
                        </a:rPr>
                        <a:t>Total</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85247073"/>
                  </a:ext>
                </a:extLst>
              </a:tr>
              <a:tr h="220612">
                <a:tc>
                  <a:txBody>
                    <a:bodyPr/>
                    <a:lstStyle/>
                    <a:p>
                      <a:pPr algn="ctr" fontAlgn="b"/>
                      <a:r>
                        <a:rPr lang="en-US" sz="1300" u="none" strike="noStrike" dirty="0">
                          <a:effectLst/>
                          <a:latin typeface="Bookman Old Style" panose="02050604050505020204" pitchFamily="18" charset="0"/>
                        </a:rPr>
                        <a:t>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2004-05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559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65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635</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13289443"/>
                  </a:ext>
                </a:extLst>
              </a:tr>
              <a:tr h="220612">
                <a:tc>
                  <a:txBody>
                    <a:bodyPr/>
                    <a:lstStyle/>
                    <a:p>
                      <a:pPr algn="ctr" fontAlgn="b"/>
                      <a:r>
                        <a:rPr lang="en-US" sz="1300" u="none" strike="noStrike" dirty="0">
                          <a:effectLst/>
                          <a:latin typeface="Bookman Old Style" panose="02050604050505020204" pitchFamily="18" charset="0"/>
                        </a:rPr>
                        <a:t>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2005-06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96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99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196</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84425385"/>
                  </a:ext>
                </a:extLst>
              </a:tr>
              <a:tr h="220612">
                <a:tc>
                  <a:txBody>
                    <a:bodyPr/>
                    <a:lstStyle/>
                    <a:p>
                      <a:pPr algn="ctr" fontAlgn="b"/>
                      <a:r>
                        <a:rPr lang="en-US" sz="1300" u="none" strike="noStrike" dirty="0">
                          <a:effectLst/>
                          <a:latin typeface="Bookman Old Style" panose="02050604050505020204" pitchFamily="18" charset="0"/>
                        </a:rPr>
                        <a:t>3</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2006-07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464</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90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559</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69514393"/>
                  </a:ext>
                </a:extLst>
              </a:tr>
              <a:tr h="220612">
                <a:tc>
                  <a:txBody>
                    <a:bodyPr/>
                    <a:lstStyle/>
                    <a:p>
                      <a:pPr algn="ctr" fontAlgn="b"/>
                      <a:r>
                        <a:rPr lang="en-US" sz="1300" u="none" strike="noStrike" dirty="0">
                          <a:effectLst/>
                          <a:latin typeface="Bookman Old Style" panose="02050604050505020204" pitchFamily="18" charset="0"/>
                        </a:rPr>
                        <a:t>4</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2007-08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746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821</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0921753"/>
                  </a:ext>
                </a:extLst>
              </a:tr>
              <a:tr h="220612">
                <a:tc>
                  <a:txBody>
                    <a:bodyPr/>
                    <a:lstStyle/>
                    <a:p>
                      <a:pPr algn="ctr" fontAlgn="b"/>
                      <a:r>
                        <a:rPr lang="en-US" sz="1300" u="none" strike="noStrike" dirty="0">
                          <a:effectLst/>
                          <a:latin typeface="Bookman Old Style" panose="02050604050505020204" pitchFamily="18" charset="0"/>
                        </a:rPr>
                        <a:t>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2008-09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1055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140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1215</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82953248"/>
                  </a:ext>
                </a:extLst>
              </a:tr>
              <a:tr h="220612">
                <a:tc>
                  <a:txBody>
                    <a:bodyPr/>
                    <a:lstStyle/>
                    <a:p>
                      <a:pPr algn="ctr" fontAlgn="b"/>
                      <a:r>
                        <a:rPr lang="en-US" sz="1300" u="none" strike="noStrike" dirty="0">
                          <a:effectLst/>
                          <a:latin typeface="Bookman Old Style" panose="02050604050505020204" pitchFamily="18" charset="0"/>
                        </a:rPr>
                        <a:t>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2009-10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568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88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666</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45478805"/>
                  </a:ext>
                </a:extLst>
              </a:tr>
              <a:tr h="220612">
                <a:tc>
                  <a:txBody>
                    <a:bodyPr/>
                    <a:lstStyle/>
                    <a:p>
                      <a:pPr algn="ctr" fontAlgn="b"/>
                      <a:r>
                        <a:rPr lang="en-US" sz="1300" u="none" strike="noStrike" dirty="0">
                          <a:effectLst/>
                          <a:latin typeface="Bookman Old Style" panose="02050604050505020204" pitchFamily="18" charset="0"/>
                        </a:rPr>
                        <a:t>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2010-11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73</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85</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76957932"/>
                  </a:ext>
                </a:extLst>
              </a:tr>
              <a:tr h="220612">
                <a:tc>
                  <a:txBody>
                    <a:bodyPr/>
                    <a:lstStyle/>
                    <a:p>
                      <a:pPr algn="ctr" fontAlgn="b"/>
                      <a:r>
                        <a:rPr lang="en-US" sz="1300" u="none" strike="noStrike" dirty="0">
                          <a:effectLst/>
                          <a:latin typeface="Bookman Old Style" panose="02050604050505020204" pitchFamily="18" charset="0"/>
                        </a:rPr>
                        <a:t>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2011-12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297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88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397</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94190017"/>
                  </a:ext>
                </a:extLst>
              </a:tr>
              <a:tr h="220612">
                <a:tc>
                  <a:txBody>
                    <a:bodyPr/>
                    <a:lstStyle/>
                    <a:p>
                      <a:pPr algn="ctr" fontAlgn="b"/>
                      <a:r>
                        <a:rPr lang="en-US" sz="1300" u="none" strike="noStrike" dirty="0">
                          <a:effectLst/>
                          <a:latin typeface="Bookman Old Style" panose="02050604050505020204" pitchFamily="18" charset="0"/>
                        </a:rPr>
                        <a:t>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2012-13</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474</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126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618</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19479620"/>
                  </a:ext>
                </a:extLst>
              </a:tr>
              <a:tr h="220612">
                <a:tc>
                  <a:txBody>
                    <a:bodyPr/>
                    <a:lstStyle/>
                    <a:p>
                      <a:pPr algn="ctr" fontAlgn="b"/>
                      <a:r>
                        <a:rPr lang="en-US" sz="1300" u="none" strike="noStrike" dirty="0">
                          <a:effectLst/>
                          <a:latin typeface="Bookman Old Style" panose="02050604050505020204" pitchFamily="18" charset="0"/>
                        </a:rPr>
                        <a:t>10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2013-14</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550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190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740</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29902490"/>
                  </a:ext>
                </a:extLst>
              </a:tr>
              <a:tr h="220612">
                <a:tc>
                  <a:txBody>
                    <a:bodyPr/>
                    <a:lstStyle/>
                    <a:p>
                      <a:pPr algn="ctr" fontAlgn="b"/>
                      <a:r>
                        <a:rPr lang="en-US" sz="1300" u="none" strike="noStrike" dirty="0">
                          <a:effectLst/>
                          <a:latin typeface="Bookman Old Style" panose="02050604050505020204" pitchFamily="18" charset="0"/>
                        </a:rPr>
                        <a:t>11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2014-15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510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99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611</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42283308"/>
                  </a:ext>
                </a:extLst>
              </a:tr>
              <a:tr h="220612">
                <a:tc>
                  <a:txBody>
                    <a:bodyPr/>
                    <a:lstStyle/>
                    <a:p>
                      <a:pPr algn="ctr" fontAlgn="b"/>
                      <a:r>
                        <a:rPr lang="en-US" sz="1300" u="none" strike="noStrike" dirty="0">
                          <a:effectLst/>
                          <a:latin typeface="Bookman Old Style" panose="02050604050505020204" pitchFamily="18" charset="0"/>
                        </a:rPr>
                        <a:t>12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2015-16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341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394</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40191348"/>
                  </a:ext>
                </a:extLst>
              </a:tr>
              <a:tr h="220612">
                <a:tc>
                  <a:txBody>
                    <a:bodyPr/>
                    <a:lstStyle/>
                    <a:p>
                      <a:pPr algn="ctr" fontAlgn="b"/>
                      <a:r>
                        <a:rPr lang="en-US" sz="1300" u="none" strike="noStrike" dirty="0">
                          <a:effectLst/>
                          <a:latin typeface="Bookman Old Style" panose="02050604050505020204" pitchFamily="18" charset="0"/>
                        </a:rPr>
                        <a:t>13</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2016-17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739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146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887</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94955956"/>
                  </a:ext>
                </a:extLst>
              </a:tr>
              <a:tr h="220612">
                <a:tc>
                  <a:txBody>
                    <a:bodyPr/>
                    <a:lstStyle/>
                    <a:p>
                      <a:pPr algn="ctr" fontAlgn="b"/>
                      <a:r>
                        <a:rPr lang="en-US" sz="1300" u="none" strike="noStrike" dirty="0">
                          <a:effectLst/>
                          <a:latin typeface="Bookman Old Style" panose="02050604050505020204" pitchFamily="18" charset="0"/>
                        </a:rPr>
                        <a:t>14</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2017-18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867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1076</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78028689"/>
                  </a:ext>
                </a:extLst>
              </a:tr>
              <a:tr h="220612">
                <a:tc>
                  <a:txBody>
                    <a:bodyPr/>
                    <a:lstStyle/>
                    <a:p>
                      <a:pPr algn="ctr" fontAlgn="b"/>
                      <a:r>
                        <a:rPr lang="en-US" sz="1300" u="none" strike="noStrike" dirty="0">
                          <a:effectLst/>
                          <a:latin typeface="Bookman Old Style" panose="02050604050505020204" pitchFamily="18" charset="0"/>
                        </a:rPr>
                        <a:t>15</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2018-19</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1080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198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1284</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9454311"/>
                  </a:ext>
                </a:extLst>
              </a:tr>
              <a:tr h="220612">
                <a:tc>
                  <a:txBody>
                    <a:bodyPr/>
                    <a:lstStyle/>
                    <a:p>
                      <a:pPr algn="ctr" fontAlgn="b"/>
                      <a:r>
                        <a:rPr lang="en-US" sz="1300" u="none" strike="noStrike" dirty="0">
                          <a:effectLst/>
                          <a:latin typeface="Bookman Old Style" panose="02050604050505020204" pitchFamily="18" charset="0"/>
                        </a:rPr>
                        <a:t>16</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2019-20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1110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210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1322</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09480767"/>
                  </a:ext>
                </a:extLst>
              </a:tr>
              <a:tr h="220612">
                <a:tc>
                  <a:txBody>
                    <a:bodyPr/>
                    <a:lstStyle/>
                    <a:p>
                      <a:pPr algn="ctr" fontAlgn="b"/>
                      <a:r>
                        <a:rPr lang="en-US" sz="1300" u="none" strike="noStrike" dirty="0">
                          <a:effectLst/>
                          <a:latin typeface="Bookman Old Style" panose="02050604050505020204" pitchFamily="18" charset="0"/>
                        </a:rPr>
                        <a:t>17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2020-21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738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27</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765</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24020056"/>
                  </a:ext>
                </a:extLst>
              </a:tr>
              <a:tr h="220612">
                <a:tc>
                  <a:txBody>
                    <a:bodyPr/>
                    <a:lstStyle/>
                    <a:p>
                      <a:pPr algn="ctr" fontAlgn="b"/>
                      <a:r>
                        <a:rPr lang="en-US" sz="1300" u="none" strike="noStrike" dirty="0">
                          <a:effectLst/>
                          <a:latin typeface="Bookman Old Style" panose="02050604050505020204" pitchFamily="18" charset="0"/>
                        </a:rPr>
                        <a:t>18</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2021-22</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1411</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50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0</a:t>
                      </a:r>
                      <a:endParaRPr lang="en-US" sz="1300" b="0"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u="none" strike="noStrike" dirty="0">
                          <a:effectLst/>
                          <a:latin typeface="Bookman Old Style" panose="02050604050505020204" pitchFamily="18" charset="0"/>
                        </a:rPr>
                        <a:t>1461</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64236965"/>
                  </a:ext>
                </a:extLst>
              </a:tr>
              <a:tr h="314603">
                <a:tc>
                  <a:txBody>
                    <a:bodyPr/>
                    <a:lstStyle/>
                    <a:p>
                      <a:pPr algn="ctr" fontAlgn="ctr"/>
                      <a:r>
                        <a:rPr lang="en-US" sz="1300" u="none" strike="noStrike" dirty="0">
                          <a:effectLst/>
                          <a:latin typeface="Bookman Old Style" panose="02050604050505020204" pitchFamily="18" charset="0"/>
                        </a:rPr>
                        <a:t>19</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u="none" strike="noStrike" dirty="0">
                          <a:effectLst/>
                          <a:latin typeface="Bookman Old Style" panose="02050604050505020204" pitchFamily="18" charset="0"/>
                        </a:rPr>
                        <a:t>2022-23</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u="none" strike="noStrike" dirty="0">
                          <a:effectLst/>
                          <a:latin typeface="Bookman Old Style" panose="02050604050505020204" pitchFamily="18" charset="0"/>
                        </a:rPr>
                        <a:t>2348</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u="none" strike="noStrike" dirty="0">
                          <a:effectLst/>
                          <a:latin typeface="Bookman Old Style" panose="02050604050505020204" pitchFamily="18" charset="0"/>
                        </a:rPr>
                        <a:t>212</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u="none" strike="noStrike" dirty="0">
                          <a:effectLst/>
                          <a:latin typeface="Bookman Old Style" panose="02050604050505020204" pitchFamily="18" charset="0"/>
                        </a:rPr>
                        <a:t>7</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u="none" strike="noStrike" dirty="0">
                          <a:effectLst/>
                          <a:latin typeface="Bookman Old Style" panose="02050604050505020204" pitchFamily="18" charset="0"/>
                        </a:rPr>
                        <a:t>2567</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72663989"/>
                  </a:ext>
                </a:extLst>
              </a:tr>
              <a:tr h="220612">
                <a:tc>
                  <a:txBody>
                    <a:bodyPr/>
                    <a:lstStyle/>
                    <a:p>
                      <a:pPr algn="ctr" fontAlgn="ctr"/>
                      <a:r>
                        <a:rPr lang="en-US" sz="1300" u="none" strike="noStrike" dirty="0">
                          <a:effectLst/>
                          <a:latin typeface="Bookman Old Style" panose="02050604050505020204" pitchFamily="18" charset="0"/>
                        </a:rPr>
                        <a:t>20</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0" u="none" strike="noStrike" dirty="0">
                          <a:effectLst/>
                          <a:latin typeface="Bookman Old Style" panose="02050604050505020204" pitchFamily="18" charset="0"/>
                        </a:rPr>
                        <a:t>till July 2023</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0" i="0" u="none" strike="noStrike" dirty="0">
                          <a:solidFill>
                            <a:srgbClr val="000000"/>
                          </a:solidFill>
                          <a:effectLst/>
                          <a:latin typeface="Bookman Old Style" panose="02050604050505020204" pitchFamily="18" charset="0"/>
                        </a:rPr>
                        <a:t>513</a:t>
                      </a: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b="0" i="0" u="none" strike="noStrike" dirty="0">
                          <a:solidFill>
                            <a:srgbClr val="000000"/>
                          </a:solidFill>
                          <a:effectLst/>
                          <a:latin typeface="Bookman Old Style" panose="02050604050505020204" pitchFamily="18" charset="0"/>
                        </a:rPr>
                        <a:t>75</a:t>
                      </a: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300" u="none" strike="noStrike" dirty="0">
                          <a:effectLst/>
                          <a:latin typeface="Bookman Old Style" panose="02050604050505020204" pitchFamily="18" charset="0"/>
                        </a:rPr>
                        <a:t>0</a:t>
                      </a:r>
                      <a:endParaRPr lang="en-US" sz="1300" b="0"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200" b="1" i="0" u="none" strike="noStrike" dirty="0">
                          <a:solidFill>
                            <a:srgbClr val="000000"/>
                          </a:solidFill>
                          <a:effectLst/>
                          <a:latin typeface="Bookman Old Style" panose="02050604050505020204" pitchFamily="18" charset="0"/>
                        </a:rPr>
                        <a:t>588</a:t>
                      </a:r>
                      <a:endParaRPr lang="en-US" sz="1300" b="1" i="0" u="none" strike="noStrike" dirty="0">
                        <a:solidFill>
                          <a:srgbClr val="000000"/>
                        </a:solidFill>
                        <a:effectLst/>
                        <a:latin typeface="Bookman Old Style" panose="02050604050505020204" pitchFamily="18" charset="0"/>
                      </a:endParaRP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92588903"/>
                  </a:ext>
                </a:extLst>
              </a:tr>
              <a:tr h="220612">
                <a:tc gridSpan="2">
                  <a:txBody>
                    <a:bodyPr/>
                    <a:lstStyle/>
                    <a:p>
                      <a:pPr algn="r" fontAlgn="b"/>
                      <a:r>
                        <a:rPr lang="en-US" sz="1300" b="1" u="none" strike="noStrike" dirty="0">
                          <a:effectLst/>
                          <a:latin typeface="Bookman Old Style" panose="02050604050505020204" pitchFamily="18" charset="0"/>
                        </a:rPr>
                        <a:t>Total</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a:txBody>
                    <a:bodyPr/>
                    <a:lstStyle/>
                    <a:p>
                      <a:pPr algn="ctr" fontAlgn="b"/>
                      <a:r>
                        <a:rPr lang="en-US" sz="1300" b="1" u="none" strike="noStrike" dirty="0">
                          <a:effectLst/>
                          <a:latin typeface="Bookman Old Style" panose="02050604050505020204" pitchFamily="18" charset="0"/>
                        </a:rPr>
                        <a:t>14539</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latin typeface="Bookman Old Style" panose="02050604050505020204" pitchFamily="18" charset="0"/>
                        </a:rPr>
                        <a:t>2223</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latin typeface="Bookman Old Style" panose="02050604050505020204" pitchFamily="18" charset="0"/>
                        </a:rPr>
                        <a:t>125</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300" b="1" u="none" strike="noStrike" dirty="0">
                          <a:effectLst/>
                          <a:latin typeface="Bookman Old Style" panose="02050604050505020204" pitchFamily="18" charset="0"/>
                        </a:rPr>
                        <a:t>16887</a:t>
                      </a:r>
                      <a:endParaRPr lang="en-US" sz="1300" b="1" i="0" u="none" strike="noStrike" dirty="0">
                        <a:solidFill>
                          <a:srgbClr val="000000"/>
                        </a:solidFill>
                        <a:effectLst/>
                        <a:latin typeface="Bookman Old Style" panose="02050604050505020204" pitchFamily="18" charset="0"/>
                      </a:endParaRPr>
                    </a:p>
                  </a:txBody>
                  <a:tcPr marL="7451" marR="7451" marT="74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29648828"/>
                  </a:ext>
                </a:extLst>
              </a:tr>
            </a:tbl>
          </a:graphicData>
        </a:graphic>
      </p:graphicFrame>
    </p:spTree>
    <p:extLst>
      <p:ext uri="{BB962C8B-B14F-4D97-AF65-F5344CB8AC3E}">
        <p14:creationId xmlns:p14="http://schemas.microsoft.com/office/powerpoint/2010/main" val="415118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6767" y="433845"/>
            <a:ext cx="5319866" cy="499183"/>
          </a:xfrm>
          <a:prstGeom prst="rect">
            <a:avLst/>
          </a:prstGeom>
        </p:spPr>
        <p:txBody>
          <a:bodyPr vert="horz" wrap="square" lIns="0" tIns="9596" rIns="0" bIns="0" rtlCol="0" anchor="ctr">
            <a:spAutoFit/>
          </a:bodyPr>
          <a:lstStyle/>
          <a:p>
            <a:pPr marL="10101">
              <a:spcBef>
                <a:spcPts val="75"/>
              </a:spcBef>
            </a:pPr>
            <a:r>
              <a:rPr lang="en-US" sz="3181" b="1" u="heavy" spc="199" dirty="0">
                <a:solidFill>
                  <a:schemeClr val="tx1"/>
                </a:solidFill>
                <a:uFill>
                  <a:solidFill>
                    <a:srgbClr val="000000"/>
                  </a:solidFill>
                </a:uFill>
                <a:latin typeface="Cambria"/>
                <a:cs typeface="Cambria"/>
              </a:rPr>
              <a:t>WHY ACCREDITATION</a:t>
            </a:r>
            <a:endParaRPr sz="3181" b="1" dirty="0">
              <a:solidFill>
                <a:schemeClr val="tx1"/>
              </a:solidFill>
              <a:latin typeface="Cambria"/>
              <a:cs typeface="Cambria"/>
            </a:endParaRPr>
          </a:p>
        </p:txBody>
      </p:sp>
      <p:sp>
        <p:nvSpPr>
          <p:cNvPr id="3" name="object 3"/>
          <p:cNvSpPr txBox="1"/>
          <p:nvPr/>
        </p:nvSpPr>
        <p:spPr>
          <a:xfrm>
            <a:off x="927100" y="1347226"/>
            <a:ext cx="9296400" cy="5532187"/>
          </a:xfrm>
          <a:prstGeom prst="rect">
            <a:avLst/>
          </a:prstGeom>
        </p:spPr>
        <p:txBody>
          <a:bodyPr vert="horz" wrap="square" lIns="0" tIns="48989" rIns="0" bIns="0" rtlCol="0">
            <a:spAutoFit/>
          </a:bodyPr>
          <a:lstStyle/>
          <a:p>
            <a:pPr marL="9595" marR="4041" algn="just">
              <a:lnSpc>
                <a:spcPct val="150000"/>
              </a:lnSpc>
              <a:spcBef>
                <a:spcPts val="385"/>
              </a:spcBef>
              <a:tabLst>
                <a:tab pos="283333" algn="l"/>
              </a:tabLst>
            </a:pPr>
            <a:r>
              <a:rPr lang="en-US" sz="2400" dirty="0">
                <a:latin typeface="Calibri" panose="020F0502020204030204" pitchFamily="34" charset="0"/>
                <a:ea typeface="Calibri" panose="020F0502020204030204" pitchFamily="34" charset="0"/>
                <a:cs typeface="Calibri" panose="020F0502020204030204" pitchFamily="34" charset="0"/>
              </a:rPr>
              <a:t>The purpose of the accreditation by NBA is to promote and recognize excellence in technical education in colleges and universities - at both the undergraduate and post graduate levels. Institutions, students, employers, and the public at large all benefit from the external verification of quality provided through the NBA accreditation process. They also benefit from the process of continuous quality improvement that is encouraged by the NBA's developmental approach to promote excellence in technical education. Through accreditation, the following main purposes are served:</a:t>
            </a:r>
          </a:p>
          <a:p>
            <a:pPr marL="250631" indent="-250631">
              <a:lnSpc>
                <a:spcPct val="150000"/>
              </a:lnSpc>
              <a:buFont typeface="Wingdings" panose="05000000000000000000" pitchFamily="2" charset="2"/>
              <a:buChar char="Ø"/>
            </a:pPr>
            <a:r>
              <a:rPr lang="en-US" sz="2400" dirty="0">
                <a:latin typeface="Calibri" panose="020F0502020204030204" pitchFamily="34" charset="0"/>
                <a:ea typeface="Calibri" panose="020F0502020204030204" pitchFamily="34" charset="0"/>
                <a:cs typeface="Calibri" panose="020F0502020204030204" pitchFamily="34" charset="0"/>
              </a:rPr>
              <a:t>Support and advice to technical institutions in the maintenance and enhancement of their quality of provision;</a:t>
            </a:r>
          </a:p>
        </p:txBody>
      </p:sp>
      <p:pic>
        <p:nvPicPr>
          <p:cNvPr id="4" name="object 4"/>
          <p:cNvPicPr/>
          <p:nvPr/>
        </p:nvPicPr>
        <p:blipFill>
          <a:blip r:embed="rId2" cstate="print"/>
          <a:stretch>
            <a:fillRect/>
          </a:stretch>
        </p:blipFill>
        <p:spPr>
          <a:xfrm>
            <a:off x="243839" y="123825"/>
            <a:ext cx="549080" cy="456960"/>
          </a:xfrm>
          <a:prstGeom prst="rect">
            <a:avLst/>
          </a:prstGeom>
        </p:spPr>
      </p:pic>
    </p:spTree>
    <p:extLst>
      <p:ext uri="{BB962C8B-B14F-4D97-AF65-F5344CB8AC3E}">
        <p14:creationId xmlns:p14="http://schemas.microsoft.com/office/powerpoint/2010/main" val="397468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9560" y="2184824"/>
            <a:ext cx="9819700" cy="4979825"/>
          </a:xfrm>
          <a:prstGeom prst="rect">
            <a:avLst/>
          </a:prstGeom>
        </p:spPr>
        <p:txBody>
          <a:bodyPr wrap="square">
            <a:spAutoFit/>
          </a:bodyPr>
          <a:lstStyle/>
          <a:p>
            <a:pPr algn="just">
              <a:tabLst>
                <a:tab pos="397058" algn="l"/>
                <a:tab pos="794115" algn="l"/>
                <a:tab pos="1191173" algn="l"/>
                <a:tab pos="1588231" algn="l"/>
              </a:tabLst>
            </a:pPr>
            <a:r>
              <a:rPr lang="en-US" sz="1985" dirty="0">
                <a:latin typeface="Bookman Old Style" panose="02050604050505020204" pitchFamily="18" charset="0"/>
                <a:ea typeface="MS Mincho" panose="02020609040205080304" pitchFamily="49" charset="-128"/>
                <a:cs typeface="Times New Roman" panose="02020603050405020304" pitchFamily="18" charset="0"/>
              </a:rPr>
              <a:t>The National Institutional Ranking Framework (NIRF) for engineering and management categories was unveiled by Ministry of Human Resource Development on 29</a:t>
            </a:r>
            <a:r>
              <a:rPr lang="en-US" sz="1985" baseline="30000" dirty="0">
                <a:latin typeface="Bookman Old Style" panose="02050604050505020204" pitchFamily="18" charset="0"/>
                <a:ea typeface="MS Mincho" panose="02020609040205080304" pitchFamily="49" charset="-128"/>
                <a:cs typeface="Times New Roman" panose="02020603050405020304" pitchFamily="18" charset="0"/>
              </a:rPr>
              <a:t>th</a:t>
            </a:r>
            <a:r>
              <a:rPr lang="en-US" sz="1985" dirty="0">
                <a:latin typeface="Bookman Old Style" panose="02050604050505020204" pitchFamily="18" charset="0"/>
                <a:ea typeface="MS Mincho" panose="02020609040205080304" pitchFamily="49" charset="-128"/>
                <a:cs typeface="Times New Roman" panose="02020603050405020304" pitchFamily="18" charset="0"/>
              </a:rPr>
              <a:t> September, 2015. Soon after, the NIRF for ranking of the pharmacy and architecture institutions as well as for colleges &amp; universities were released. </a:t>
            </a:r>
          </a:p>
          <a:p>
            <a:pPr algn="just">
              <a:tabLst>
                <a:tab pos="397058" algn="l"/>
                <a:tab pos="794115" algn="l"/>
                <a:tab pos="1191173" algn="l"/>
                <a:tab pos="1588231" algn="l"/>
              </a:tabLst>
            </a:pPr>
            <a:endParaRPr lang="en-US" sz="1985" dirty="0">
              <a:latin typeface="Bookman Old Style" panose="02050604050505020204" pitchFamily="18" charset="0"/>
              <a:ea typeface="MS Mincho" panose="02020609040205080304" pitchFamily="49" charset="-128"/>
              <a:cs typeface="Times New Roman" panose="02020603050405020304" pitchFamily="18" charset="0"/>
            </a:endParaRPr>
          </a:p>
          <a:p>
            <a:pPr algn="just">
              <a:tabLst>
                <a:tab pos="397058" algn="l"/>
                <a:tab pos="794115" algn="l"/>
                <a:tab pos="1191173" algn="l"/>
                <a:tab pos="1588231" algn="l"/>
              </a:tabLst>
            </a:pPr>
            <a:r>
              <a:rPr lang="en-GB" sz="1985" dirty="0">
                <a:latin typeface="Bookman Old Style" panose="02050604050505020204" pitchFamily="18" charset="0"/>
                <a:ea typeface="MS Mincho" panose="02020609040205080304" pitchFamily="49" charset="-128"/>
                <a:cs typeface="Times New Roman" panose="02020603050405020304" pitchFamily="18" charset="0"/>
              </a:rPr>
              <a:t>The final framework identified nearly 22 parameters in five broad generic parameters, namely: </a:t>
            </a:r>
            <a:r>
              <a:rPr lang="en-GB" sz="1985" dirty="0" err="1">
                <a:latin typeface="Bookman Old Style" panose="02050604050505020204" pitchFamily="18" charset="0"/>
                <a:ea typeface="MS Mincho" panose="02020609040205080304" pitchFamily="49" charset="-128"/>
                <a:cs typeface="Times New Roman" panose="02020603050405020304" pitchFamily="18" charset="0"/>
              </a:rPr>
              <a:t>i</a:t>
            </a:r>
            <a:r>
              <a:rPr lang="en-GB" sz="1985" dirty="0">
                <a:latin typeface="Bookman Old Style" panose="02050604050505020204" pitchFamily="18" charset="0"/>
                <a:ea typeface="MS Mincho" panose="02020609040205080304" pitchFamily="49" charset="-128"/>
                <a:cs typeface="Times New Roman" panose="02020603050405020304" pitchFamily="18" charset="0"/>
              </a:rPr>
              <a:t>) Teaching, Learning and Resources; ii) Research and Professional Practice; iii) Graduation Outcome; iv) Outreach and Inclusivity; and v) Perception. </a:t>
            </a:r>
          </a:p>
          <a:p>
            <a:pPr algn="just">
              <a:tabLst>
                <a:tab pos="397058" algn="l"/>
                <a:tab pos="794115" algn="l"/>
                <a:tab pos="1191173" algn="l"/>
                <a:tab pos="1588231" algn="l"/>
              </a:tabLst>
            </a:pPr>
            <a:endParaRPr lang="en-GB" sz="1985" dirty="0">
              <a:latin typeface="Bookman Old Style" panose="02050604050505020204" pitchFamily="18" charset="0"/>
              <a:ea typeface="MS Mincho" panose="02020609040205080304" pitchFamily="49" charset="-128"/>
              <a:cs typeface="Times New Roman" panose="02020603050405020304" pitchFamily="18" charset="0"/>
            </a:endParaRPr>
          </a:p>
          <a:p>
            <a:pPr algn="just">
              <a:tabLst>
                <a:tab pos="397058" algn="l"/>
                <a:tab pos="794115" algn="l"/>
                <a:tab pos="1191173" algn="l"/>
                <a:tab pos="1588231" algn="l"/>
              </a:tabLst>
            </a:pPr>
            <a:r>
              <a:rPr lang="en-GB" sz="1985" dirty="0">
                <a:latin typeface="Bookman Old Style" panose="02050604050505020204" pitchFamily="18" charset="0"/>
                <a:ea typeface="MS Mincho" panose="02020609040205080304" pitchFamily="49" charset="-128"/>
                <a:cs typeface="Times New Roman" panose="02020603050405020304" pitchFamily="18" charset="0"/>
              </a:rPr>
              <a:t>Several of them are similar to those employed globally such as excellence in teaching, learning and research. However, there are a few which are India-centric, reflecting aspirations of the rising numbers of young people of a vast nation.</a:t>
            </a:r>
          </a:p>
          <a:p>
            <a:pPr algn="just">
              <a:tabLst>
                <a:tab pos="397058" algn="l"/>
                <a:tab pos="794115" algn="l"/>
                <a:tab pos="1191173" algn="l"/>
                <a:tab pos="1588231" algn="l"/>
              </a:tabLst>
            </a:pPr>
            <a:endParaRPr lang="en-US" sz="1985" dirty="0">
              <a:latin typeface="Bookman Old Style" panose="02050604050505020204" pitchFamily="18" charset="0"/>
              <a:ea typeface="MS Mincho" panose="02020609040205080304" pitchFamily="49" charset="-128"/>
              <a:cs typeface="Times New Roman" panose="02020603050405020304" pitchFamily="18" charset="0"/>
            </a:endParaRPr>
          </a:p>
        </p:txBody>
      </p:sp>
      <p:sp>
        <p:nvSpPr>
          <p:cNvPr id="3" name="Title 2"/>
          <p:cNvSpPr>
            <a:spLocks noGrp="1"/>
          </p:cNvSpPr>
          <p:nvPr>
            <p:ph type="title"/>
          </p:nvPr>
        </p:nvSpPr>
        <p:spPr>
          <a:xfrm>
            <a:off x="419560" y="807850"/>
            <a:ext cx="9819699" cy="1260475"/>
          </a:xfrm>
        </p:spPr>
        <p:txBody>
          <a:bodyPr>
            <a:normAutofit/>
          </a:bodyPr>
          <a:lstStyle/>
          <a:p>
            <a:r>
              <a:rPr lang="en-US" sz="3088" b="1" dirty="0">
                <a:latin typeface="Bookman Old Style" panose="02050604050505020204" pitchFamily="18" charset="0"/>
              </a:rPr>
              <a:t>National Institutional Ranking Framework (NIRF)</a:t>
            </a:r>
            <a:endParaRPr lang="en-US" sz="3088" dirty="0">
              <a:latin typeface="Bookman Old Style" panose="02050604050505020204" pitchFamily="18" charset="0"/>
            </a:endParaRPr>
          </a:p>
        </p:txBody>
      </p:sp>
      <p:pic>
        <p:nvPicPr>
          <p:cNvPr id="5" name="Picture 4" descr="C:\Users\hp\Desktop\main-logo.png"/>
          <p:cNvPicPr/>
          <p:nvPr/>
        </p:nvPicPr>
        <p:blipFill>
          <a:blip r:embed="rId2"/>
          <a:srcRect/>
          <a:stretch>
            <a:fillRect/>
          </a:stretch>
        </p:blipFill>
        <p:spPr bwMode="auto">
          <a:xfrm>
            <a:off x="388832" y="70026"/>
            <a:ext cx="871829" cy="686259"/>
          </a:xfrm>
          <a:prstGeom prst="rect">
            <a:avLst/>
          </a:prstGeom>
          <a:noFill/>
          <a:ln w="9525">
            <a:noFill/>
            <a:miter lim="800000"/>
            <a:headEnd/>
            <a:tailEnd/>
          </a:ln>
        </p:spPr>
      </p:pic>
    </p:spTree>
    <p:extLst>
      <p:ext uri="{BB962C8B-B14F-4D97-AF65-F5344CB8AC3E}">
        <p14:creationId xmlns:p14="http://schemas.microsoft.com/office/powerpoint/2010/main" val="220860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56894" y="925921"/>
          <a:ext cx="9663643" cy="6384834"/>
        </p:xfrm>
        <a:graphic>
          <a:graphicData uri="http://schemas.openxmlformats.org/drawingml/2006/table">
            <a:tbl>
              <a:tblPr firstRow="1" firstCol="1" bandRow="1">
                <a:tableStyleId>{5C22544A-7EE6-4342-B048-85BDC9FD1C3A}</a:tableStyleId>
              </a:tblPr>
              <a:tblGrid>
                <a:gridCol w="932495">
                  <a:extLst>
                    <a:ext uri="{9D8B030D-6E8A-4147-A177-3AD203B41FA5}">
                      <a16:colId xmlns:a16="http://schemas.microsoft.com/office/drawing/2014/main" val="20000"/>
                    </a:ext>
                  </a:extLst>
                </a:gridCol>
                <a:gridCol w="7770784">
                  <a:extLst>
                    <a:ext uri="{9D8B030D-6E8A-4147-A177-3AD203B41FA5}">
                      <a16:colId xmlns:a16="http://schemas.microsoft.com/office/drawing/2014/main" val="20001"/>
                    </a:ext>
                  </a:extLst>
                </a:gridCol>
                <a:gridCol w="960364">
                  <a:extLst>
                    <a:ext uri="{9D8B030D-6E8A-4147-A177-3AD203B41FA5}">
                      <a16:colId xmlns:a16="http://schemas.microsoft.com/office/drawing/2014/main" val="20002"/>
                    </a:ext>
                  </a:extLst>
                </a:gridCol>
              </a:tblGrid>
              <a:tr h="506047">
                <a:tc>
                  <a:txBody>
                    <a:bodyPr/>
                    <a:lstStyle/>
                    <a:p>
                      <a:pPr algn="l">
                        <a:lnSpc>
                          <a:spcPct val="115000"/>
                        </a:lnSpc>
                        <a:spcAft>
                          <a:spcPts val="1000"/>
                        </a:spcAft>
                      </a:pPr>
                      <a:r>
                        <a:rPr lang="en-IN" sz="2000" dirty="0">
                          <a:effectLst/>
                          <a:latin typeface="Bookman Old Style" panose="02050604050505020204" pitchFamily="18" charset="0"/>
                        </a:rPr>
                        <a:t>S. No.</a:t>
                      </a:r>
                      <a:endParaRPr lang="en-IN" sz="20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ctr">
                        <a:lnSpc>
                          <a:spcPct val="115000"/>
                        </a:lnSpc>
                        <a:spcAft>
                          <a:spcPts val="1000"/>
                        </a:spcAft>
                      </a:pPr>
                      <a:r>
                        <a:rPr lang="en-US" sz="2000" dirty="0">
                          <a:effectLst/>
                          <a:latin typeface="Bookman Old Style" panose="02050604050505020204" pitchFamily="18" charset="0"/>
                        </a:rPr>
                        <a:t>Parameters</a:t>
                      </a:r>
                      <a:endParaRPr lang="en-IN" sz="20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1000"/>
                        </a:spcAft>
                      </a:pPr>
                      <a:r>
                        <a:rPr lang="en-US" sz="2000">
                          <a:effectLst/>
                          <a:latin typeface="Bookman Old Style" panose="02050604050505020204" pitchFamily="18" charset="0"/>
                        </a:rPr>
                        <a:t>Marks</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0"/>
                  </a:ext>
                </a:extLst>
              </a:tr>
              <a:tr h="838457">
                <a:tc>
                  <a:txBody>
                    <a:bodyPr/>
                    <a:lstStyle/>
                    <a:p>
                      <a:pPr algn="l">
                        <a:lnSpc>
                          <a:spcPct val="115000"/>
                        </a:lnSpc>
                        <a:spcAft>
                          <a:spcPts val="1000"/>
                        </a:spcAft>
                      </a:pPr>
                      <a:r>
                        <a:rPr lang="en-IN" sz="2000">
                          <a:effectLst/>
                          <a:latin typeface="Bookman Old Style" panose="02050604050505020204" pitchFamily="18" charset="0"/>
                        </a:rPr>
                        <a:t>1.</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0"/>
                        </a:spcAft>
                      </a:pPr>
                      <a:r>
                        <a:rPr lang="en-US" sz="2000" dirty="0">
                          <a:effectLst/>
                          <a:latin typeface="Bookman Old Style" panose="02050604050505020204" pitchFamily="18" charset="0"/>
                        </a:rPr>
                        <a:t>Teaching, Learning &amp; Resources (TLR)</a:t>
                      </a:r>
                      <a:endParaRPr lang="en-IN" sz="2000" dirty="0">
                        <a:effectLst/>
                        <a:latin typeface="Bookman Old Style" panose="02050604050505020204" pitchFamily="18" charset="0"/>
                      </a:endParaRPr>
                    </a:p>
                    <a:p>
                      <a:pPr algn="l">
                        <a:lnSpc>
                          <a:spcPct val="115000"/>
                        </a:lnSpc>
                        <a:spcAft>
                          <a:spcPts val="0"/>
                        </a:spcAft>
                      </a:pPr>
                      <a:r>
                        <a:rPr lang="en-US" sz="2000" dirty="0">
                          <a:effectLst/>
                          <a:latin typeface="Bookman Old Style" panose="02050604050505020204" pitchFamily="18" charset="0"/>
                        </a:rPr>
                        <a:t>Ranking weight: 0.30</a:t>
                      </a:r>
                      <a:endParaRPr lang="en-IN" sz="20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1000"/>
                        </a:spcAft>
                      </a:pPr>
                      <a:r>
                        <a:rPr lang="en-US" sz="2000">
                          <a:effectLst/>
                          <a:latin typeface="Bookman Old Style" panose="02050604050505020204" pitchFamily="18" charset="0"/>
                        </a:rPr>
                        <a:t>100</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1"/>
                  </a:ext>
                </a:extLst>
              </a:tr>
              <a:tr h="2257106">
                <a:tc>
                  <a:txBody>
                    <a:bodyPr/>
                    <a:lstStyle/>
                    <a:p>
                      <a:pPr algn="l">
                        <a:lnSpc>
                          <a:spcPct val="115000"/>
                        </a:lnSpc>
                        <a:spcAft>
                          <a:spcPts val="1000"/>
                        </a:spcAft>
                      </a:pPr>
                      <a:r>
                        <a:rPr lang="en-IN" sz="2000">
                          <a:effectLst/>
                          <a:latin typeface="Bookman Old Style" panose="02050604050505020204" pitchFamily="18" charset="0"/>
                        </a:rPr>
                        <a:t> </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Student Strength including Doctoral Students(SS): 20 marks</a:t>
                      </a:r>
                      <a:endParaRPr lang="en-IN" sz="2000" dirty="0">
                        <a:solidFill>
                          <a:schemeClr val="tx1"/>
                        </a:solidFill>
                        <a:effectLst/>
                        <a:latin typeface="Bookman Old Style" panose="02050604050505020204" pitchFamily="18" charset="0"/>
                      </a:endParaRPr>
                    </a:p>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Faculty-student ratio with emphasis on permanent faculty (FSR): 30 marks</a:t>
                      </a:r>
                      <a:endParaRPr lang="en-IN" sz="2000" dirty="0">
                        <a:solidFill>
                          <a:schemeClr val="tx1"/>
                        </a:solidFill>
                        <a:effectLst/>
                        <a:latin typeface="Bookman Old Style" panose="02050604050505020204" pitchFamily="18" charset="0"/>
                      </a:endParaRPr>
                    </a:p>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Combined metric for Faculty with PhD (or equivalent) and Experience (FQE): 20 marks</a:t>
                      </a:r>
                      <a:endParaRPr lang="en-IN" sz="2000" dirty="0">
                        <a:solidFill>
                          <a:schemeClr val="tx1"/>
                        </a:solidFill>
                        <a:effectLst/>
                        <a:latin typeface="Bookman Old Style" panose="02050604050505020204" pitchFamily="18" charset="0"/>
                      </a:endParaRPr>
                    </a:p>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Financial Resources and their </a:t>
                      </a:r>
                      <a:r>
                        <a:rPr lang="en-US" sz="2000" dirty="0" err="1">
                          <a:solidFill>
                            <a:schemeClr val="tx1"/>
                          </a:solidFill>
                          <a:effectLst/>
                          <a:latin typeface="Bookman Old Style" panose="02050604050505020204" pitchFamily="18" charset="0"/>
                        </a:rPr>
                        <a:t>Utilisation</a:t>
                      </a:r>
                      <a:r>
                        <a:rPr lang="en-US" sz="2000" dirty="0">
                          <a:solidFill>
                            <a:schemeClr val="tx1"/>
                          </a:solidFill>
                          <a:effectLst/>
                          <a:latin typeface="Bookman Old Style" panose="02050604050505020204" pitchFamily="18" charset="0"/>
                        </a:rPr>
                        <a:t> (FRU):</a:t>
                      </a:r>
                      <a:r>
                        <a:rPr lang="en-US" sz="2000" baseline="0" dirty="0">
                          <a:solidFill>
                            <a:schemeClr val="tx1"/>
                          </a:solidFill>
                          <a:effectLst/>
                          <a:latin typeface="Bookman Old Style" panose="02050604050505020204" pitchFamily="18" charset="0"/>
                        </a:rPr>
                        <a:t> 30 Marks</a:t>
                      </a:r>
                      <a:endParaRPr lang="en-IN" sz="2000" dirty="0">
                        <a:solidFill>
                          <a:schemeClr val="tx1"/>
                        </a:solidFill>
                        <a:effectLst/>
                        <a:latin typeface="Bookman Old Style" panose="02050604050505020204" pitchFamily="18" charset="0"/>
                      </a:endParaRPr>
                    </a:p>
                  </a:txBody>
                  <a:tcPr marL="45481" marR="45481" marT="0" marB="0"/>
                </a:tc>
                <a:tc>
                  <a:txBody>
                    <a:bodyPr/>
                    <a:lstStyle/>
                    <a:p>
                      <a:pPr algn="l">
                        <a:lnSpc>
                          <a:spcPct val="115000"/>
                        </a:lnSpc>
                        <a:spcAft>
                          <a:spcPts val="1000"/>
                        </a:spcAft>
                      </a:pPr>
                      <a:r>
                        <a:rPr lang="en-IN" sz="2000">
                          <a:effectLst/>
                          <a:latin typeface="Bookman Old Style" panose="02050604050505020204" pitchFamily="18" charset="0"/>
                        </a:rPr>
                        <a:t> </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2"/>
                  </a:ext>
                </a:extLst>
              </a:tr>
              <a:tr h="808335">
                <a:tc>
                  <a:txBody>
                    <a:bodyPr/>
                    <a:lstStyle/>
                    <a:p>
                      <a:pPr algn="l">
                        <a:lnSpc>
                          <a:spcPct val="115000"/>
                        </a:lnSpc>
                        <a:spcAft>
                          <a:spcPts val="1000"/>
                        </a:spcAft>
                      </a:pPr>
                      <a:r>
                        <a:rPr lang="en-IN" sz="2000">
                          <a:effectLst/>
                          <a:latin typeface="Bookman Old Style" panose="02050604050505020204" pitchFamily="18" charset="0"/>
                        </a:rPr>
                        <a:t>2.</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0"/>
                        </a:spcAft>
                      </a:pPr>
                      <a:r>
                        <a:rPr lang="en-US" sz="2000" dirty="0">
                          <a:solidFill>
                            <a:schemeClr val="tx1"/>
                          </a:solidFill>
                          <a:effectLst/>
                          <a:latin typeface="Bookman Old Style" panose="02050604050505020204" pitchFamily="18" charset="0"/>
                        </a:rPr>
                        <a:t>Research and Professional Practice (RP)</a:t>
                      </a:r>
                      <a:endParaRPr lang="en-IN" sz="2000" dirty="0">
                        <a:solidFill>
                          <a:schemeClr val="tx1"/>
                        </a:solidFill>
                        <a:effectLst/>
                        <a:latin typeface="Bookman Old Style" panose="02050604050505020204" pitchFamily="18" charset="0"/>
                      </a:endParaRPr>
                    </a:p>
                    <a:p>
                      <a:pPr algn="l">
                        <a:lnSpc>
                          <a:spcPct val="115000"/>
                        </a:lnSpc>
                        <a:spcAft>
                          <a:spcPts val="0"/>
                        </a:spcAft>
                      </a:pPr>
                      <a:r>
                        <a:rPr lang="en-US" sz="2000" dirty="0">
                          <a:solidFill>
                            <a:schemeClr val="tx1"/>
                          </a:solidFill>
                          <a:effectLst/>
                          <a:latin typeface="Bookman Old Style" panose="02050604050505020204" pitchFamily="18" charset="0"/>
                        </a:rPr>
                        <a:t>Ranking weight: 0.30</a:t>
                      </a:r>
                      <a:endParaRPr lang="en-IN" sz="2000" dirty="0">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1000"/>
                        </a:spcAft>
                      </a:pPr>
                      <a:r>
                        <a:rPr lang="en-US" sz="2000">
                          <a:effectLst/>
                          <a:latin typeface="Bookman Old Style" panose="02050604050505020204" pitchFamily="18" charset="0"/>
                        </a:rPr>
                        <a:t>100</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3"/>
                  </a:ext>
                </a:extLst>
              </a:tr>
              <a:tr h="1974889">
                <a:tc>
                  <a:txBody>
                    <a:bodyPr/>
                    <a:lstStyle/>
                    <a:p>
                      <a:pPr algn="l">
                        <a:lnSpc>
                          <a:spcPct val="115000"/>
                        </a:lnSpc>
                        <a:spcAft>
                          <a:spcPts val="1000"/>
                        </a:spcAft>
                      </a:pPr>
                      <a:r>
                        <a:rPr lang="en-IN" sz="2000">
                          <a:effectLst/>
                          <a:latin typeface="Bookman Old Style" panose="02050604050505020204" pitchFamily="18" charset="0"/>
                        </a:rPr>
                        <a:t> </a:t>
                      </a:r>
                      <a:endParaRPr lang="en-IN" sz="20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Combined metric for Publications (PU): 35 marks</a:t>
                      </a:r>
                      <a:endParaRPr lang="en-IN" sz="2000" dirty="0">
                        <a:solidFill>
                          <a:schemeClr val="tx1"/>
                        </a:solidFill>
                        <a:effectLst/>
                        <a:latin typeface="Bookman Old Style" panose="02050604050505020204" pitchFamily="18" charset="0"/>
                      </a:endParaRPr>
                    </a:p>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Combined metric for Quality of Publications (QP): 35 marks</a:t>
                      </a:r>
                      <a:endParaRPr lang="en-IN" sz="2000" dirty="0">
                        <a:solidFill>
                          <a:schemeClr val="tx1"/>
                        </a:solidFill>
                        <a:effectLst/>
                        <a:latin typeface="Bookman Old Style" panose="02050604050505020204" pitchFamily="18" charset="0"/>
                      </a:endParaRPr>
                    </a:p>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IPR and Patents: Published and Granted (IPR): 15 marks</a:t>
                      </a:r>
                      <a:endParaRPr lang="en-IN" sz="2000" dirty="0">
                        <a:solidFill>
                          <a:schemeClr val="tx1"/>
                        </a:solidFill>
                        <a:effectLst/>
                        <a:latin typeface="Bookman Old Style" panose="02050604050505020204" pitchFamily="18" charset="0"/>
                      </a:endParaRPr>
                    </a:p>
                    <a:p>
                      <a:pPr marL="342900" lvl="0" indent="-342900" algn="l">
                        <a:spcAft>
                          <a:spcPts val="0"/>
                        </a:spcAft>
                        <a:buFont typeface="+mj-lt"/>
                        <a:buAutoNum type="alphaUcPeriod"/>
                      </a:pPr>
                      <a:r>
                        <a:rPr lang="en-US" sz="2000" dirty="0">
                          <a:solidFill>
                            <a:schemeClr val="tx1"/>
                          </a:solidFill>
                          <a:effectLst/>
                          <a:latin typeface="Bookman Old Style" panose="02050604050505020204" pitchFamily="18" charset="0"/>
                        </a:rPr>
                        <a:t>Footprint of Projects and Professional Practice (FPPP): 15 marks</a:t>
                      </a:r>
                      <a:endParaRPr lang="en-IN" sz="2000" dirty="0">
                        <a:solidFill>
                          <a:schemeClr val="tx1"/>
                        </a:solidFill>
                        <a:effectLst/>
                        <a:latin typeface="Bookman Old Style" panose="02050604050505020204" pitchFamily="18" charset="0"/>
                        <a:ea typeface="MS Mincho" panose="02020609040205080304" pitchFamily="49" charset="-128"/>
                      </a:endParaRPr>
                    </a:p>
                  </a:txBody>
                  <a:tcPr marL="45481" marR="45481" marT="0" marB="0"/>
                </a:tc>
                <a:tc>
                  <a:txBody>
                    <a:bodyPr/>
                    <a:lstStyle/>
                    <a:p>
                      <a:pPr algn="l">
                        <a:lnSpc>
                          <a:spcPct val="115000"/>
                        </a:lnSpc>
                        <a:spcAft>
                          <a:spcPts val="1000"/>
                        </a:spcAft>
                      </a:pPr>
                      <a:r>
                        <a:rPr lang="en-IN" sz="2000" dirty="0">
                          <a:effectLst/>
                          <a:latin typeface="Bookman Old Style" panose="02050604050505020204" pitchFamily="18" charset="0"/>
                        </a:rPr>
                        <a:t> </a:t>
                      </a:r>
                      <a:endParaRPr lang="en-IN" sz="20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4"/>
                  </a:ext>
                </a:extLst>
              </a:tr>
            </a:tbl>
          </a:graphicData>
        </a:graphic>
      </p:graphicFrame>
      <p:pic>
        <p:nvPicPr>
          <p:cNvPr id="3" name="Picture 2" descr="C:\Users\hp\Desktop\main-logo.png">
            <a:extLst>
              <a:ext uri="{FF2B5EF4-FFF2-40B4-BE49-F238E27FC236}">
                <a16:creationId xmlns:a16="http://schemas.microsoft.com/office/drawing/2014/main" id="{236B84DF-F420-4E15-A01A-A352781E972F}"/>
              </a:ext>
            </a:extLst>
          </p:cNvPr>
          <p:cNvPicPr/>
          <p:nvPr/>
        </p:nvPicPr>
        <p:blipFill>
          <a:blip r:embed="rId2"/>
          <a:srcRect/>
          <a:stretch>
            <a:fillRect/>
          </a:stretch>
        </p:blipFill>
        <p:spPr bwMode="auto">
          <a:xfrm>
            <a:off x="388832" y="70026"/>
            <a:ext cx="871829" cy="686259"/>
          </a:xfrm>
          <a:prstGeom prst="rect">
            <a:avLst/>
          </a:prstGeom>
          <a:noFill/>
          <a:ln w="9525">
            <a:noFill/>
            <a:miter lim="800000"/>
            <a:headEnd/>
            <a:tailEnd/>
          </a:ln>
        </p:spPr>
      </p:pic>
    </p:spTree>
    <p:extLst>
      <p:ext uri="{BB962C8B-B14F-4D97-AF65-F5344CB8AC3E}">
        <p14:creationId xmlns:p14="http://schemas.microsoft.com/office/powerpoint/2010/main" val="2090033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71164" y="143834"/>
          <a:ext cx="8613246" cy="7155241"/>
        </p:xfrm>
        <a:graphic>
          <a:graphicData uri="http://schemas.openxmlformats.org/drawingml/2006/table">
            <a:tbl>
              <a:tblPr firstRow="1" firstCol="1" bandRow="1">
                <a:tableStyleId>{5C22544A-7EE6-4342-B048-85BDC9FD1C3A}</a:tableStyleId>
              </a:tblPr>
              <a:tblGrid>
                <a:gridCol w="599181">
                  <a:extLst>
                    <a:ext uri="{9D8B030D-6E8A-4147-A177-3AD203B41FA5}">
                      <a16:colId xmlns:a16="http://schemas.microsoft.com/office/drawing/2014/main" val="20000"/>
                    </a:ext>
                  </a:extLst>
                </a:gridCol>
                <a:gridCol w="7158088">
                  <a:extLst>
                    <a:ext uri="{9D8B030D-6E8A-4147-A177-3AD203B41FA5}">
                      <a16:colId xmlns:a16="http://schemas.microsoft.com/office/drawing/2014/main" val="20001"/>
                    </a:ext>
                  </a:extLst>
                </a:gridCol>
                <a:gridCol w="855977">
                  <a:extLst>
                    <a:ext uri="{9D8B030D-6E8A-4147-A177-3AD203B41FA5}">
                      <a16:colId xmlns:a16="http://schemas.microsoft.com/office/drawing/2014/main" val="20002"/>
                    </a:ext>
                  </a:extLst>
                </a:gridCol>
              </a:tblGrid>
              <a:tr h="755095">
                <a:tc>
                  <a:txBody>
                    <a:bodyPr/>
                    <a:lstStyle/>
                    <a:p>
                      <a:pPr algn="l">
                        <a:lnSpc>
                          <a:spcPct val="115000"/>
                        </a:lnSpc>
                        <a:spcAft>
                          <a:spcPts val="1000"/>
                        </a:spcAft>
                      </a:pPr>
                      <a:r>
                        <a:rPr lang="en-IN" sz="2200" dirty="0">
                          <a:effectLst/>
                          <a:latin typeface="Bookman Old Style" panose="02050604050505020204" pitchFamily="18" charset="0"/>
                        </a:rPr>
                        <a:t>3.</a:t>
                      </a:r>
                      <a:endParaRPr lang="en-IN" sz="2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0"/>
                        </a:spcAft>
                      </a:pPr>
                      <a:r>
                        <a:rPr lang="en-US" sz="2200" kern="1200" dirty="0">
                          <a:solidFill>
                            <a:schemeClr val="bg1"/>
                          </a:solidFill>
                          <a:effectLst/>
                          <a:latin typeface="+mn-lt"/>
                          <a:ea typeface="+mn-ea"/>
                          <a:cs typeface="+mn-cs"/>
                        </a:rPr>
                        <a:t>Graduation Outcomes (GO)</a:t>
                      </a:r>
                      <a:endParaRPr lang="en-IN" sz="2200" kern="1200" dirty="0">
                        <a:solidFill>
                          <a:schemeClr val="bg1"/>
                        </a:solidFill>
                        <a:effectLst/>
                        <a:latin typeface="+mn-lt"/>
                        <a:ea typeface="+mn-ea"/>
                        <a:cs typeface="+mn-cs"/>
                      </a:endParaRPr>
                    </a:p>
                    <a:p>
                      <a:pPr algn="l">
                        <a:lnSpc>
                          <a:spcPct val="115000"/>
                        </a:lnSpc>
                        <a:spcAft>
                          <a:spcPts val="0"/>
                        </a:spcAft>
                      </a:pPr>
                      <a:r>
                        <a:rPr lang="en-US" sz="2200" kern="1200" dirty="0">
                          <a:solidFill>
                            <a:schemeClr val="bg1"/>
                          </a:solidFill>
                          <a:effectLst/>
                          <a:latin typeface="+mn-lt"/>
                          <a:ea typeface="+mn-ea"/>
                          <a:cs typeface="+mn-cs"/>
                        </a:rPr>
                        <a:t>Ranking weight: 0.20</a:t>
                      </a:r>
                      <a:endParaRPr lang="en-IN" sz="2200" kern="1200" dirty="0">
                        <a:solidFill>
                          <a:schemeClr val="bg1"/>
                        </a:solidFill>
                        <a:effectLst/>
                        <a:latin typeface="+mn-lt"/>
                        <a:ea typeface="+mn-ea"/>
                        <a:cs typeface="+mn-cs"/>
                      </a:endParaRPr>
                    </a:p>
                  </a:txBody>
                  <a:tcPr marL="45481" marR="45481" marT="0" marB="0"/>
                </a:tc>
                <a:tc>
                  <a:txBody>
                    <a:bodyPr/>
                    <a:lstStyle/>
                    <a:p>
                      <a:pPr algn="l">
                        <a:lnSpc>
                          <a:spcPct val="115000"/>
                        </a:lnSpc>
                        <a:spcAft>
                          <a:spcPts val="1000"/>
                        </a:spcAft>
                      </a:pPr>
                      <a:r>
                        <a:rPr lang="en-IN" sz="2200" dirty="0">
                          <a:effectLst/>
                        </a:rPr>
                        <a:t>100</a:t>
                      </a:r>
                      <a:endParaRPr lang="en-IN"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0"/>
                  </a:ext>
                </a:extLst>
              </a:tr>
              <a:tr h="1008380">
                <a:tc>
                  <a:txBody>
                    <a:bodyPr/>
                    <a:lstStyle/>
                    <a:p>
                      <a:pPr algn="l">
                        <a:lnSpc>
                          <a:spcPct val="115000"/>
                        </a:lnSpc>
                        <a:spcAft>
                          <a:spcPts val="1000"/>
                        </a:spcAft>
                      </a:pPr>
                      <a:r>
                        <a:rPr lang="en-IN" sz="2200" dirty="0">
                          <a:effectLst/>
                          <a:latin typeface="Bookman Old Style" panose="02050604050505020204" pitchFamily="18" charset="0"/>
                        </a:rPr>
                        <a:t> </a:t>
                      </a:r>
                      <a:endParaRPr lang="en-IN" sz="2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marL="342900" lvl="0" indent="-342900" algn="l">
                        <a:spcAft>
                          <a:spcPts val="0"/>
                        </a:spcAft>
                        <a:buFont typeface="+mj-lt"/>
                        <a:buAutoNum type="alphaUcPeriod"/>
                      </a:pPr>
                      <a:r>
                        <a:rPr lang="en-US" sz="2200" dirty="0">
                          <a:solidFill>
                            <a:schemeClr val="tx1"/>
                          </a:solidFill>
                          <a:effectLst/>
                        </a:rPr>
                        <a:t>Metric for University Examinations(GUE): 60 marks</a:t>
                      </a:r>
                      <a:endParaRPr lang="en-IN" sz="2200" dirty="0">
                        <a:solidFill>
                          <a:schemeClr val="tx1"/>
                        </a:solidFill>
                        <a:effectLst/>
                      </a:endParaRPr>
                    </a:p>
                    <a:p>
                      <a:pPr marL="342900" lvl="0" indent="-342900" algn="l">
                        <a:spcAft>
                          <a:spcPts val="0"/>
                        </a:spcAft>
                        <a:buFont typeface="+mj-lt"/>
                        <a:buAutoNum type="alphaUcPeriod"/>
                      </a:pPr>
                      <a:r>
                        <a:rPr lang="en-US" sz="2200" dirty="0">
                          <a:solidFill>
                            <a:schemeClr val="tx1"/>
                          </a:solidFill>
                          <a:effectLst/>
                        </a:rPr>
                        <a:t>Metric for Number of Ph.D. Students Graduated (GPHD): 40 marks</a:t>
                      </a:r>
                      <a:endParaRPr lang="en-IN" sz="2200" dirty="0">
                        <a:solidFill>
                          <a:schemeClr val="tx1"/>
                        </a:solidFill>
                        <a:effectLst/>
                        <a:latin typeface="Calibri" panose="020F0502020204030204" pitchFamily="34" charset="0"/>
                        <a:ea typeface="MS Mincho" panose="02020609040205080304" pitchFamily="49" charset="-128"/>
                      </a:endParaRPr>
                    </a:p>
                  </a:txBody>
                  <a:tcPr marL="45481" marR="45481" marT="0" marB="0"/>
                </a:tc>
                <a:tc>
                  <a:txBody>
                    <a:bodyPr/>
                    <a:lstStyle/>
                    <a:p>
                      <a:pPr algn="l">
                        <a:lnSpc>
                          <a:spcPct val="115000"/>
                        </a:lnSpc>
                        <a:spcAft>
                          <a:spcPts val="1000"/>
                        </a:spcAft>
                      </a:pPr>
                      <a:r>
                        <a:rPr lang="en-IN" sz="2200">
                          <a:effectLst/>
                        </a:rPr>
                        <a:t> </a:t>
                      </a:r>
                      <a:endParaRPr lang="en-IN"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1"/>
                  </a:ext>
                </a:extLst>
              </a:tr>
              <a:tr h="754044">
                <a:tc>
                  <a:txBody>
                    <a:bodyPr/>
                    <a:lstStyle/>
                    <a:p>
                      <a:pPr algn="l">
                        <a:lnSpc>
                          <a:spcPct val="115000"/>
                        </a:lnSpc>
                        <a:spcAft>
                          <a:spcPts val="1000"/>
                        </a:spcAft>
                      </a:pPr>
                      <a:r>
                        <a:rPr lang="en-IN" sz="2200">
                          <a:effectLst/>
                          <a:latin typeface="Bookman Old Style" panose="02050604050505020204" pitchFamily="18" charset="0"/>
                        </a:rPr>
                        <a:t>4.</a:t>
                      </a:r>
                      <a:endParaRPr lang="en-IN" sz="2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0"/>
                        </a:spcAft>
                      </a:pPr>
                      <a:r>
                        <a:rPr lang="en-US" sz="2200" dirty="0">
                          <a:solidFill>
                            <a:schemeClr val="tx1"/>
                          </a:solidFill>
                          <a:effectLst/>
                        </a:rPr>
                        <a:t>Outreach and Inclusivity (OI)</a:t>
                      </a:r>
                      <a:endParaRPr lang="en-IN" sz="2200" dirty="0">
                        <a:solidFill>
                          <a:schemeClr val="tx1"/>
                        </a:solidFill>
                        <a:effectLst/>
                      </a:endParaRPr>
                    </a:p>
                    <a:p>
                      <a:pPr algn="l">
                        <a:lnSpc>
                          <a:spcPct val="115000"/>
                        </a:lnSpc>
                        <a:spcAft>
                          <a:spcPts val="0"/>
                        </a:spcAft>
                      </a:pPr>
                      <a:r>
                        <a:rPr lang="en-US" sz="2200" dirty="0">
                          <a:solidFill>
                            <a:schemeClr val="tx1"/>
                          </a:solidFill>
                          <a:effectLst/>
                        </a:rPr>
                        <a:t>Ranking weight: 0.10</a:t>
                      </a:r>
                      <a:endParaRPr lang="en-IN"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1000"/>
                        </a:spcAft>
                      </a:pPr>
                      <a:r>
                        <a:rPr lang="en-IN" sz="2200">
                          <a:effectLst/>
                        </a:rPr>
                        <a:t>100</a:t>
                      </a:r>
                      <a:endParaRPr lang="en-IN"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2"/>
                  </a:ext>
                </a:extLst>
              </a:tr>
              <a:tr h="2875298">
                <a:tc>
                  <a:txBody>
                    <a:bodyPr/>
                    <a:lstStyle/>
                    <a:p>
                      <a:pPr algn="l">
                        <a:lnSpc>
                          <a:spcPct val="115000"/>
                        </a:lnSpc>
                        <a:spcAft>
                          <a:spcPts val="1000"/>
                        </a:spcAft>
                      </a:pPr>
                      <a:r>
                        <a:rPr lang="en-IN" sz="2200">
                          <a:effectLst/>
                          <a:latin typeface="Bookman Old Style" panose="02050604050505020204" pitchFamily="18" charset="0"/>
                        </a:rPr>
                        <a:t> </a:t>
                      </a:r>
                      <a:endParaRPr lang="en-IN" sz="2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marL="342900" lvl="0" indent="-342900" algn="l">
                        <a:spcAft>
                          <a:spcPts val="0"/>
                        </a:spcAft>
                        <a:buFont typeface="+mj-lt"/>
                        <a:buAutoNum type="alphaUcPeriod"/>
                      </a:pPr>
                      <a:r>
                        <a:rPr lang="en-US" sz="2200" dirty="0">
                          <a:solidFill>
                            <a:schemeClr val="tx1"/>
                          </a:solidFill>
                          <a:effectLst/>
                        </a:rPr>
                        <a:t>Percentage of Students from Other States/Countries (Region Diversity RD)</a:t>
                      </a:r>
                      <a:r>
                        <a:rPr lang="en-US" sz="2200" baseline="0" dirty="0">
                          <a:solidFill>
                            <a:schemeClr val="tx1"/>
                          </a:solidFill>
                          <a:effectLst/>
                        </a:rPr>
                        <a:t>: 30 Marks</a:t>
                      </a:r>
                      <a:endParaRPr lang="en-IN" sz="2200" dirty="0">
                        <a:solidFill>
                          <a:schemeClr val="tx1"/>
                        </a:solidFill>
                        <a:effectLst/>
                      </a:endParaRPr>
                    </a:p>
                    <a:p>
                      <a:pPr marL="342900" lvl="0" indent="-342900" algn="l">
                        <a:spcAft>
                          <a:spcPts val="0"/>
                        </a:spcAft>
                        <a:buFont typeface="+mj-lt"/>
                        <a:buAutoNum type="alphaUcPeriod"/>
                      </a:pPr>
                      <a:r>
                        <a:rPr lang="en-US" sz="2200" dirty="0">
                          <a:solidFill>
                            <a:schemeClr val="tx1"/>
                          </a:solidFill>
                          <a:effectLst/>
                        </a:rPr>
                        <a:t>Percentage of Women (Women Diversity WD):</a:t>
                      </a:r>
                      <a:r>
                        <a:rPr lang="en-US" sz="2200" baseline="0" dirty="0">
                          <a:solidFill>
                            <a:schemeClr val="tx1"/>
                          </a:solidFill>
                          <a:effectLst/>
                        </a:rPr>
                        <a:t> 30 Marks</a:t>
                      </a:r>
                      <a:endParaRPr lang="en-IN" sz="2200" dirty="0">
                        <a:solidFill>
                          <a:schemeClr val="tx1"/>
                        </a:solidFill>
                        <a:effectLst/>
                      </a:endParaRPr>
                    </a:p>
                    <a:p>
                      <a:pPr marL="342900" lvl="0" indent="-342900" algn="l">
                        <a:spcAft>
                          <a:spcPts val="0"/>
                        </a:spcAft>
                        <a:buFont typeface="+mj-lt"/>
                        <a:buAutoNum type="alphaUcPeriod"/>
                      </a:pPr>
                      <a:r>
                        <a:rPr lang="en-US" sz="2200" dirty="0">
                          <a:solidFill>
                            <a:schemeClr val="tx1"/>
                          </a:solidFill>
                          <a:effectLst/>
                        </a:rPr>
                        <a:t>Economically and Socially Challenged Students (ESCS): 20 marks</a:t>
                      </a:r>
                      <a:endParaRPr lang="en-IN" sz="2200" dirty="0">
                        <a:solidFill>
                          <a:schemeClr val="tx1"/>
                        </a:solidFill>
                        <a:effectLst/>
                      </a:endParaRPr>
                    </a:p>
                    <a:p>
                      <a:pPr marL="342900" lvl="0" indent="-342900" algn="l">
                        <a:spcAft>
                          <a:spcPts val="0"/>
                        </a:spcAft>
                        <a:buFont typeface="+mj-lt"/>
                        <a:buAutoNum type="alphaUcPeriod"/>
                      </a:pPr>
                      <a:r>
                        <a:rPr lang="en-US" sz="2200" dirty="0">
                          <a:solidFill>
                            <a:schemeClr val="tx1"/>
                          </a:solidFill>
                          <a:effectLst/>
                        </a:rPr>
                        <a:t> Facilities for Physically Challenged Students (PCS): 20 marks</a:t>
                      </a:r>
                      <a:endParaRPr lang="en-IN" sz="2200" dirty="0">
                        <a:solidFill>
                          <a:schemeClr val="tx1"/>
                        </a:solidFill>
                        <a:effectLst/>
                      </a:endParaRPr>
                    </a:p>
                    <a:p>
                      <a:pPr marL="457200" algn="l"/>
                      <a:r>
                        <a:rPr lang="en-US" sz="2200" dirty="0">
                          <a:solidFill>
                            <a:schemeClr val="tx1"/>
                          </a:solidFill>
                          <a:effectLst/>
                        </a:rPr>
                        <a:t> </a:t>
                      </a:r>
                      <a:endParaRPr lang="en-IN" sz="2200" dirty="0">
                        <a:solidFill>
                          <a:schemeClr val="tx1"/>
                        </a:solidFill>
                        <a:effectLst/>
                        <a:latin typeface="Calibri" panose="020F0502020204030204" pitchFamily="34" charset="0"/>
                        <a:ea typeface="MS Mincho" panose="02020609040205080304" pitchFamily="49" charset="-128"/>
                      </a:endParaRPr>
                    </a:p>
                  </a:txBody>
                  <a:tcPr marL="45481" marR="45481" marT="0" marB="0"/>
                </a:tc>
                <a:tc>
                  <a:txBody>
                    <a:bodyPr/>
                    <a:lstStyle/>
                    <a:p>
                      <a:pPr algn="l">
                        <a:lnSpc>
                          <a:spcPct val="115000"/>
                        </a:lnSpc>
                        <a:spcAft>
                          <a:spcPts val="1000"/>
                        </a:spcAft>
                      </a:pPr>
                      <a:r>
                        <a:rPr lang="en-IN" sz="2200">
                          <a:effectLst/>
                        </a:rPr>
                        <a:t> </a:t>
                      </a:r>
                      <a:endParaRPr lang="en-IN"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3"/>
                  </a:ext>
                </a:extLst>
              </a:tr>
              <a:tr h="754044">
                <a:tc>
                  <a:txBody>
                    <a:bodyPr/>
                    <a:lstStyle/>
                    <a:p>
                      <a:pPr algn="l">
                        <a:lnSpc>
                          <a:spcPct val="115000"/>
                        </a:lnSpc>
                        <a:spcAft>
                          <a:spcPts val="1000"/>
                        </a:spcAft>
                      </a:pPr>
                      <a:r>
                        <a:rPr lang="en-IN" sz="2200">
                          <a:effectLst/>
                          <a:latin typeface="Bookman Old Style" panose="02050604050505020204" pitchFamily="18" charset="0"/>
                        </a:rPr>
                        <a:t>5.</a:t>
                      </a:r>
                      <a:endParaRPr lang="en-IN" sz="2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0"/>
                        </a:spcAft>
                      </a:pPr>
                      <a:r>
                        <a:rPr lang="en-US" sz="2200" dirty="0">
                          <a:solidFill>
                            <a:schemeClr val="tx1"/>
                          </a:solidFill>
                          <a:effectLst/>
                        </a:rPr>
                        <a:t>Perception (PR) </a:t>
                      </a:r>
                      <a:endParaRPr lang="en-IN" sz="2200" dirty="0">
                        <a:solidFill>
                          <a:schemeClr val="tx1"/>
                        </a:solidFill>
                        <a:effectLst/>
                      </a:endParaRPr>
                    </a:p>
                    <a:p>
                      <a:pPr algn="l">
                        <a:lnSpc>
                          <a:spcPct val="115000"/>
                        </a:lnSpc>
                        <a:spcAft>
                          <a:spcPts val="0"/>
                        </a:spcAft>
                      </a:pPr>
                      <a:r>
                        <a:rPr lang="en-US" sz="2200" dirty="0">
                          <a:solidFill>
                            <a:schemeClr val="tx1"/>
                          </a:solidFill>
                          <a:effectLst/>
                        </a:rPr>
                        <a:t>Ranking weight: 0.10</a:t>
                      </a:r>
                      <a:endParaRPr lang="en-IN"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tc>
                  <a:txBody>
                    <a:bodyPr/>
                    <a:lstStyle/>
                    <a:p>
                      <a:pPr algn="l">
                        <a:lnSpc>
                          <a:spcPct val="115000"/>
                        </a:lnSpc>
                        <a:spcAft>
                          <a:spcPts val="1000"/>
                        </a:spcAft>
                      </a:pPr>
                      <a:r>
                        <a:rPr lang="en-IN" sz="2200">
                          <a:effectLst/>
                        </a:rPr>
                        <a:t>100</a:t>
                      </a:r>
                      <a:endParaRPr lang="en-IN"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4"/>
                  </a:ext>
                </a:extLst>
              </a:tr>
              <a:tr h="1008380">
                <a:tc>
                  <a:txBody>
                    <a:bodyPr/>
                    <a:lstStyle/>
                    <a:p>
                      <a:pPr algn="l">
                        <a:lnSpc>
                          <a:spcPct val="115000"/>
                        </a:lnSpc>
                        <a:spcAft>
                          <a:spcPts val="1000"/>
                        </a:spcAft>
                      </a:pPr>
                      <a:r>
                        <a:rPr lang="en-IN" sz="2200" dirty="0">
                          <a:effectLst/>
                          <a:latin typeface="Bookman Old Style" panose="02050604050505020204" pitchFamily="18" charset="0"/>
                        </a:rPr>
                        <a:t> </a:t>
                      </a:r>
                      <a:endParaRPr lang="en-IN" sz="2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45481" marR="45481" marT="0" marB="0"/>
                </a:tc>
                <a:tc>
                  <a:txBody>
                    <a:bodyPr/>
                    <a:lstStyle/>
                    <a:p>
                      <a:pPr marL="342900" lvl="0" indent="-342900" algn="l">
                        <a:spcAft>
                          <a:spcPts val="0"/>
                        </a:spcAft>
                        <a:buFont typeface="+mj-lt"/>
                        <a:buAutoNum type="alphaUcPeriod"/>
                      </a:pPr>
                      <a:r>
                        <a:rPr lang="en-US" sz="2200" dirty="0">
                          <a:solidFill>
                            <a:schemeClr val="tx1"/>
                          </a:solidFill>
                          <a:effectLst/>
                        </a:rPr>
                        <a:t>Peer Perception:  Academic Peers and Employers (PR):</a:t>
                      </a:r>
                      <a:r>
                        <a:rPr lang="en-US" sz="2200" baseline="0" dirty="0">
                          <a:solidFill>
                            <a:schemeClr val="tx1"/>
                          </a:solidFill>
                          <a:effectLst/>
                        </a:rPr>
                        <a:t> 100 Marks</a:t>
                      </a:r>
                      <a:endParaRPr lang="en-IN" sz="2200" dirty="0">
                        <a:solidFill>
                          <a:schemeClr val="tx1"/>
                        </a:solidFill>
                        <a:effectLst/>
                      </a:endParaRPr>
                    </a:p>
                    <a:p>
                      <a:pPr marL="257810" algn="l"/>
                      <a:r>
                        <a:rPr lang="en-US" sz="2200" dirty="0">
                          <a:solidFill>
                            <a:schemeClr val="tx1"/>
                          </a:solidFill>
                          <a:effectLst/>
                        </a:rPr>
                        <a:t> </a:t>
                      </a:r>
                      <a:endParaRPr lang="en-IN" sz="2200" dirty="0">
                        <a:solidFill>
                          <a:schemeClr val="tx1"/>
                        </a:solidFill>
                        <a:effectLst/>
                        <a:latin typeface="Calibri" panose="020F0502020204030204" pitchFamily="34" charset="0"/>
                        <a:ea typeface="MS Mincho" panose="02020609040205080304" pitchFamily="49" charset="-128"/>
                      </a:endParaRPr>
                    </a:p>
                  </a:txBody>
                  <a:tcPr marL="45481" marR="45481" marT="0" marB="0"/>
                </a:tc>
                <a:tc>
                  <a:txBody>
                    <a:bodyPr/>
                    <a:lstStyle/>
                    <a:p>
                      <a:pPr algn="l">
                        <a:lnSpc>
                          <a:spcPct val="115000"/>
                        </a:lnSpc>
                        <a:spcAft>
                          <a:spcPts val="1000"/>
                        </a:spcAft>
                      </a:pPr>
                      <a:r>
                        <a:rPr lang="en-IN" sz="2200" dirty="0">
                          <a:effectLst/>
                        </a:rPr>
                        <a:t> </a:t>
                      </a:r>
                      <a:endParaRPr lang="en-IN"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481" marR="45481" marT="0" marB="0"/>
                </a:tc>
                <a:extLst>
                  <a:ext uri="{0D108BD9-81ED-4DB2-BD59-A6C34878D82A}">
                    <a16:rowId xmlns:a16="http://schemas.microsoft.com/office/drawing/2014/main" val="10005"/>
                  </a:ext>
                </a:extLst>
              </a:tr>
            </a:tbl>
          </a:graphicData>
        </a:graphic>
      </p:graphicFrame>
      <p:pic>
        <p:nvPicPr>
          <p:cNvPr id="3" name="Picture 2" descr="C:\Users\hp\Desktop\main-logo.png">
            <a:extLst>
              <a:ext uri="{FF2B5EF4-FFF2-40B4-BE49-F238E27FC236}">
                <a16:creationId xmlns:a16="http://schemas.microsoft.com/office/drawing/2014/main" id="{0A04DBB3-7427-47BE-B04F-76297FF23E23}"/>
              </a:ext>
            </a:extLst>
          </p:cNvPr>
          <p:cNvPicPr/>
          <p:nvPr/>
        </p:nvPicPr>
        <p:blipFill>
          <a:blip r:embed="rId2"/>
          <a:srcRect/>
          <a:stretch>
            <a:fillRect/>
          </a:stretch>
        </p:blipFill>
        <p:spPr bwMode="auto">
          <a:xfrm>
            <a:off x="388832" y="70026"/>
            <a:ext cx="871829" cy="686259"/>
          </a:xfrm>
          <a:prstGeom prst="rect">
            <a:avLst/>
          </a:prstGeom>
          <a:noFill/>
          <a:ln w="9525">
            <a:noFill/>
            <a:miter lim="800000"/>
            <a:headEnd/>
            <a:tailEnd/>
          </a:ln>
        </p:spPr>
      </p:pic>
    </p:spTree>
    <p:extLst>
      <p:ext uri="{BB962C8B-B14F-4D97-AF65-F5344CB8AC3E}">
        <p14:creationId xmlns:p14="http://schemas.microsoft.com/office/powerpoint/2010/main" val="2706028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72863" y="924348"/>
            <a:ext cx="9663642" cy="6132961"/>
          </a:xfrm>
          <a:prstGeom prst="rect">
            <a:avLst/>
          </a:prstGeom>
        </p:spPr>
        <p:txBody>
          <a:bodyPr wrap="square">
            <a:spAutoFit/>
          </a:bodyPr>
          <a:lstStyle/>
          <a:p>
            <a:pPr algn="just">
              <a:tabLst>
                <a:tab pos="397058" algn="l"/>
                <a:tab pos="794115" algn="l"/>
                <a:tab pos="1191173" algn="l"/>
                <a:tab pos="1588231" algn="l"/>
              </a:tabLst>
            </a:pPr>
            <a:r>
              <a:rPr lang="en-GB" sz="1985" b="1" dirty="0">
                <a:latin typeface="Bookman Old Style" panose="02050604050505020204" pitchFamily="18" charset="0"/>
                <a:ea typeface="MS Mincho" panose="02020609040205080304" pitchFamily="49" charset="-128"/>
                <a:cs typeface="Times New Roman" panose="02020603050405020304" pitchFamily="18" charset="0"/>
              </a:rPr>
              <a:t>India Rankings 2016 – 20</a:t>
            </a:r>
            <a:r>
              <a:rPr lang="en-IN" sz="1985" b="1" dirty="0">
                <a:latin typeface="Bookman Old Style" panose="02050604050505020204" pitchFamily="18" charset="0"/>
                <a:ea typeface="MS Mincho" panose="02020609040205080304" pitchFamily="49" charset="-128"/>
                <a:cs typeface="Times New Roman" panose="02020603050405020304" pitchFamily="18" charset="0"/>
              </a:rPr>
              <a:t>23</a:t>
            </a:r>
            <a:endParaRPr lang="en-US" sz="1985" dirty="0">
              <a:latin typeface="Bookman Old Style" panose="02050604050505020204" pitchFamily="18" charset="0"/>
              <a:ea typeface="MS Mincho" panose="02020609040205080304" pitchFamily="49" charset="-128"/>
              <a:cs typeface="Times New Roman" panose="02020603050405020304" pitchFamily="18" charset="0"/>
            </a:endParaRPr>
          </a:p>
          <a:p>
            <a:pPr algn="just">
              <a:tabLst>
                <a:tab pos="397058" algn="l"/>
                <a:tab pos="794115" algn="l"/>
                <a:tab pos="1191173" algn="l"/>
                <a:tab pos="1588231" algn="l"/>
              </a:tabLst>
            </a:pPr>
            <a:r>
              <a:rPr lang="en-GB" sz="1985" b="1" dirty="0">
                <a:latin typeface="Bookman Old Style" panose="02050604050505020204" pitchFamily="18" charset="0"/>
                <a:ea typeface="MS Mincho" panose="02020609040205080304" pitchFamily="49" charset="-128"/>
                <a:cs typeface="Times New Roman" panose="02020603050405020304" pitchFamily="18" charset="0"/>
              </a:rPr>
              <a:t> </a:t>
            </a:r>
            <a:endParaRPr lang="en-US" sz="1985"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GB" sz="1764" dirty="0">
                <a:latin typeface="Bookman Old Style" panose="02050604050505020204" pitchFamily="18" charset="0"/>
                <a:ea typeface="MS Mincho" panose="02020609040205080304" pitchFamily="49" charset="-128"/>
                <a:cs typeface="Times New Roman" panose="02020603050405020304" pitchFamily="18" charset="0"/>
              </a:rPr>
              <a:t>In the year 2016, rankings were announced for the first time for Universities and for the specific disciplines of Engineering, Management and Pharmacy.</a:t>
            </a:r>
            <a:endParaRPr lang="en-US" sz="1764" dirty="0">
              <a:latin typeface="Bookman Old Style" panose="02050604050505020204" pitchFamily="18" charset="0"/>
              <a:ea typeface="MS Mincho" panose="02020609040205080304" pitchFamily="49" charset="-128"/>
              <a:cs typeface="Times New Roman" panose="02020603050405020304" pitchFamily="18" charset="0"/>
            </a:endParaRPr>
          </a:p>
          <a:p>
            <a:pPr marL="630250" indent="-378150" algn="just">
              <a:buFont typeface="+mj-lt"/>
              <a:buAutoNum type="arabicPeriod"/>
              <a:tabLst>
                <a:tab pos="397058" algn="l"/>
                <a:tab pos="794115" algn="l"/>
                <a:tab pos="1191173" algn="l"/>
                <a:tab pos="1588231" algn="l"/>
              </a:tabLst>
            </a:pPr>
            <a:endParaRPr lang="en-US"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GB" sz="1764" dirty="0">
                <a:latin typeface="Bookman Old Style" panose="02050604050505020204" pitchFamily="18" charset="0"/>
                <a:ea typeface="MS Mincho" panose="02020609040205080304" pitchFamily="49" charset="-128"/>
                <a:cs typeface="Times New Roman" panose="02020603050405020304" pitchFamily="18" charset="0"/>
              </a:rPr>
              <a:t>In India Rankings 2017, Common Overall Ranking and Ranking of General Degree Colleges was introduced.</a:t>
            </a:r>
            <a:endParaRPr lang="en-US" sz="1764" dirty="0">
              <a:latin typeface="Bookman Old Style" panose="02050604050505020204" pitchFamily="18" charset="0"/>
              <a:ea typeface="MS Mincho" panose="02020609040205080304" pitchFamily="49" charset="-128"/>
              <a:cs typeface="Times New Roman" panose="02020603050405020304" pitchFamily="18" charset="0"/>
            </a:endParaRPr>
          </a:p>
          <a:p>
            <a:pPr marL="378150" indent="-378150" algn="just">
              <a:buFont typeface="+mj-lt"/>
              <a:buAutoNum type="arabicPeriod"/>
              <a:tabLst>
                <a:tab pos="397058" algn="l"/>
                <a:tab pos="794115" algn="l"/>
                <a:tab pos="1191173" algn="l"/>
                <a:tab pos="1588231" algn="l"/>
              </a:tabLst>
            </a:pPr>
            <a:endParaRPr lang="en-US"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GB" sz="1764" dirty="0">
                <a:latin typeface="Bookman Old Style" panose="02050604050505020204" pitchFamily="18" charset="0"/>
                <a:ea typeface="MS Mincho" panose="02020609040205080304" pitchFamily="49" charset="-128"/>
                <a:cs typeface="Times New Roman" panose="02020603050405020304" pitchFamily="18" charset="0"/>
              </a:rPr>
              <a:t>In India Rankings 2018, three new categories namely, law, medicine and architecture were introduced bringing the tally to total nine rankings.</a:t>
            </a:r>
          </a:p>
          <a:p>
            <a:pPr marL="441175" indent="-441175" algn="just">
              <a:buFont typeface="+mj-lt"/>
              <a:buAutoNum type="arabicPeriod"/>
              <a:tabLst>
                <a:tab pos="397058" algn="l"/>
                <a:tab pos="794115" algn="l"/>
                <a:tab pos="1191173" algn="l"/>
                <a:tab pos="1588231" algn="l"/>
              </a:tabLst>
            </a:pPr>
            <a:endParaRPr lang="en-GB"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GB" sz="1764" dirty="0">
                <a:latin typeface="Bookman Old Style" panose="02050604050505020204" pitchFamily="18" charset="0"/>
                <a:ea typeface="MS Mincho" panose="02020609040205080304" pitchFamily="49" charset="-128"/>
                <a:cs typeface="Times New Roman" panose="02020603050405020304" pitchFamily="18" charset="0"/>
              </a:rPr>
              <a:t>In India Rankings 2019, the NIRF continued with all these nine rankings. </a:t>
            </a:r>
          </a:p>
          <a:p>
            <a:pPr marL="441175" indent="-441175" algn="just">
              <a:buFont typeface="+mj-lt"/>
              <a:buAutoNum type="arabicPeriod"/>
              <a:tabLst>
                <a:tab pos="397058" algn="l"/>
                <a:tab pos="794115" algn="l"/>
                <a:tab pos="1191173" algn="l"/>
                <a:tab pos="1588231" algn="l"/>
              </a:tabLst>
            </a:pPr>
            <a:endParaRPr lang="en-GB"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GB" sz="1764" dirty="0">
                <a:latin typeface="Bookman Old Style" panose="02050604050505020204" pitchFamily="18" charset="0"/>
                <a:ea typeface="MS Mincho" panose="02020609040205080304" pitchFamily="49" charset="-128"/>
                <a:cs typeface="Times New Roman" panose="02020603050405020304" pitchFamily="18" charset="0"/>
              </a:rPr>
              <a:t>In India Rankings 2020</a:t>
            </a:r>
            <a:r>
              <a:rPr lang="en-US" sz="1764" dirty="0">
                <a:latin typeface="Bookman Old Style" panose="02050604050505020204" pitchFamily="18" charset="0"/>
                <a:ea typeface="MS Mincho" panose="02020609040205080304" pitchFamily="49" charset="-128"/>
                <a:cs typeface="Times New Roman" panose="02020603050405020304" pitchFamily="18" charset="0"/>
              </a:rPr>
              <a:t>, new category Dental were introduced bringing tally to ten rankings . </a:t>
            </a:r>
            <a:endParaRPr lang="en-GB"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GB" sz="1764" dirty="0">
                <a:latin typeface="Bookman Old Style" panose="02050604050505020204" pitchFamily="18" charset="0"/>
                <a:ea typeface="MS Mincho" panose="02020609040205080304" pitchFamily="49" charset="-128"/>
                <a:cs typeface="Times New Roman" panose="02020603050405020304" pitchFamily="18" charset="0"/>
              </a:rPr>
              <a:t>In India Rankings</a:t>
            </a:r>
            <a:r>
              <a:rPr lang="en-US" sz="1764" dirty="0">
                <a:latin typeface="Bookman Old Style" panose="02050604050505020204" pitchFamily="18" charset="0"/>
                <a:ea typeface="MS Mincho" panose="02020609040205080304" pitchFamily="49" charset="-128"/>
                <a:cs typeface="Times New Roman" panose="02020603050405020304" pitchFamily="18" charset="0"/>
              </a:rPr>
              <a:t> 2021, new category Research Institutions were introduced bringing tally to eleven rankings . </a:t>
            </a:r>
          </a:p>
          <a:p>
            <a:pPr marL="441175" indent="-441175" algn="just">
              <a:buFont typeface="+mj-lt"/>
              <a:buAutoNum type="arabicPeriod"/>
              <a:tabLst>
                <a:tab pos="397058" algn="l"/>
                <a:tab pos="794115" algn="l"/>
                <a:tab pos="1191173" algn="l"/>
                <a:tab pos="1588231" algn="l"/>
              </a:tabLst>
            </a:pPr>
            <a:endParaRPr lang="en-GB"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US" sz="1764" dirty="0">
                <a:latin typeface="Bookman Old Style" panose="02050604050505020204" pitchFamily="18" charset="0"/>
                <a:ea typeface="MS Mincho" panose="02020609040205080304" pitchFamily="49" charset="-128"/>
                <a:cs typeface="Times New Roman" panose="02020603050405020304" pitchFamily="18" charset="0"/>
              </a:rPr>
              <a:t>In India Rankings 2022, the NIRF was released for 11 categories.</a:t>
            </a:r>
          </a:p>
          <a:p>
            <a:pPr marL="441175" indent="-441175" algn="just">
              <a:buFont typeface="+mj-lt"/>
              <a:buAutoNum type="arabicPeriod"/>
              <a:tabLst>
                <a:tab pos="397058" algn="l"/>
                <a:tab pos="794115" algn="l"/>
                <a:tab pos="1191173" algn="l"/>
                <a:tab pos="1588231" algn="l"/>
              </a:tabLst>
            </a:pPr>
            <a:endParaRPr lang="en-US" sz="1764" dirty="0">
              <a:latin typeface="Bookman Old Style" panose="02050604050505020204" pitchFamily="18" charset="0"/>
              <a:ea typeface="MS Mincho" panose="02020609040205080304" pitchFamily="49" charset="-128"/>
              <a:cs typeface="Times New Roman" panose="02020603050405020304" pitchFamily="18" charset="0"/>
            </a:endParaRPr>
          </a:p>
          <a:p>
            <a:pPr marL="441175" indent="-441175" algn="just">
              <a:buFont typeface="+mj-lt"/>
              <a:buAutoNum type="arabicPeriod"/>
              <a:tabLst>
                <a:tab pos="397058" algn="l"/>
                <a:tab pos="794115" algn="l"/>
                <a:tab pos="1191173" algn="l"/>
                <a:tab pos="1588231" algn="l"/>
              </a:tabLst>
            </a:pPr>
            <a:r>
              <a:rPr lang="en-US" sz="1764" dirty="0">
                <a:latin typeface="Bookman Old Style" panose="02050604050505020204" pitchFamily="18" charset="0"/>
                <a:ea typeface="MS Mincho" panose="02020609040205080304" pitchFamily="49" charset="-128"/>
                <a:cs typeface="Times New Roman" panose="02020603050405020304" pitchFamily="18" charset="0"/>
              </a:rPr>
              <a:t>In India Rankings 2023, two more category Agriculture and Allied Sectors and Innovation were introduced bringing tally to thirteen rankings.</a:t>
            </a:r>
          </a:p>
        </p:txBody>
      </p:sp>
      <p:pic>
        <p:nvPicPr>
          <p:cNvPr id="3" name="Picture 2" descr="C:\Users\hp\Desktop\main-logo.png"/>
          <p:cNvPicPr/>
          <p:nvPr/>
        </p:nvPicPr>
        <p:blipFill>
          <a:blip r:embed="rId3"/>
          <a:srcRect/>
          <a:stretch>
            <a:fillRect/>
          </a:stretch>
        </p:blipFill>
        <p:spPr bwMode="auto">
          <a:xfrm>
            <a:off x="316805" y="0"/>
            <a:ext cx="871829" cy="686259"/>
          </a:xfrm>
          <a:prstGeom prst="rect">
            <a:avLst/>
          </a:prstGeom>
          <a:noFill/>
          <a:ln w="9525">
            <a:noFill/>
            <a:miter lim="800000"/>
            <a:headEnd/>
            <a:tailEnd/>
          </a:ln>
        </p:spPr>
      </p:pic>
    </p:spTree>
    <p:extLst>
      <p:ext uri="{BB962C8B-B14F-4D97-AF65-F5344CB8AC3E}">
        <p14:creationId xmlns:p14="http://schemas.microsoft.com/office/powerpoint/2010/main" val="3747173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9260" y="3397997"/>
            <a:ext cx="5091430" cy="1122680"/>
          </a:xfrm>
          <a:prstGeom prst="rect">
            <a:avLst/>
          </a:prstGeom>
        </p:spPr>
        <p:txBody>
          <a:bodyPr vert="horz" wrap="square" lIns="0" tIns="12700" rIns="0" bIns="0" rtlCol="0">
            <a:spAutoFit/>
          </a:bodyPr>
          <a:lstStyle/>
          <a:p>
            <a:pPr marL="12700">
              <a:lnSpc>
                <a:spcPct val="100000"/>
              </a:lnSpc>
              <a:spcBef>
                <a:spcPts val="100"/>
              </a:spcBef>
              <a:tabLst>
                <a:tab pos="3340735" algn="l"/>
              </a:tabLst>
            </a:pPr>
            <a:r>
              <a:rPr sz="7200" spc="430" dirty="0">
                <a:solidFill>
                  <a:srgbClr val="622423"/>
                </a:solidFill>
                <a:latin typeface="Cambria"/>
                <a:cs typeface="Cambria"/>
              </a:rPr>
              <a:t>T</a:t>
            </a:r>
            <a:r>
              <a:rPr sz="7200" spc="595" dirty="0">
                <a:solidFill>
                  <a:srgbClr val="622423"/>
                </a:solidFill>
                <a:latin typeface="Cambria"/>
                <a:cs typeface="Cambria"/>
              </a:rPr>
              <a:t>h</a:t>
            </a:r>
            <a:r>
              <a:rPr sz="7200" spc="315" dirty="0">
                <a:solidFill>
                  <a:srgbClr val="622423"/>
                </a:solidFill>
                <a:latin typeface="Cambria"/>
                <a:cs typeface="Cambria"/>
              </a:rPr>
              <a:t>a</a:t>
            </a:r>
            <a:r>
              <a:rPr sz="7200" spc="545" dirty="0">
                <a:solidFill>
                  <a:srgbClr val="622423"/>
                </a:solidFill>
                <a:latin typeface="Cambria"/>
                <a:cs typeface="Cambria"/>
              </a:rPr>
              <a:t>n</a:t>
            </a:r>
            <a:r>
              <a:rPr sz="7200" spc="490" dirty="0">
                <a:solidFill>
                  <a:srgbClr val="622423"/>
                </a:solidFill>
                <a:latin typeface="Cambria"/>
                <a:cs typeface="Cambria"/>
              </a:rPr>
              <a:t>k</a:t>
            </a:r>
            <a:r>
              <a:rPr sz="7200" dirty="0">
                <a:solidFill>
                  <a:srgbClr val="622423"/>
                </a:solidFill>
                <a:latin typeface="Cambria"/>
                <a:cs typeface="Cambria"/>
              </a:rPr>
              <a:t>	</a:t>
            </a:r>
            <a:r>
              <a:rPr sz="7200" spc="635" dirty="0">
                <a:solidFill>
                  <a:srgbClr val="622423"/>
                </a:solidFill>
                <a:latin typeface="Cambria"/>
                <a:cs typeface="Cambria"/>
              </a:rPr>
              <a:t>y</a:t>
            </a:r>
            <a:r>
              <a:rPr sz="7200" spc="360" dirty="0">
                <a:solidFill>
                  <a:srgbClr val="622423"/>
                </a:solidFill>
                <a:latin typeface="Cambria"/>
                <a:cs typeface="Cambria"/>
              </a:rPr>
              <a:t>o</a:t>
            </a:r>
            <a:r>
              <a:rPr sz="7200" spc="450" dirty="0">
                <a:solidFill>
                  <a:srgbClr val="622423"/>
                </a:solidFill>
                <a:latin typeface="Cambria"/>
                <a:cs typeface="Cambria"/>
              </a:rPr>
              <a:t>u</a:t>
            </a:r>
            <a:endParaRPr sz="7200">
              <a:latin typeface="Cambria"/>
              <a:cs typeface="Cambria"/>
            </a:endParaRPr>
          </a:p>
        </p:txBody>
      </p:sp>
      <p:grpSp>
        <p:nvGrpSpPr>
          <p:cNvPr id="3" name="object 3"/>
          <p:cNvGrpSpPr/>
          <p:nvPr/>
        </p:nvGrpSpPr>
        <p:grpSpPr>
          <a:xfrm>
            <a:off x="3503676" y="1633727"/>
            <a:ext cx="3759835" cy="1626235"/>
            <a:chOff x="3503676" y="1633727"/>
            <a:chExt cx="3759835" cy="1626235"/>
          </a:xfrm>
        </p:grpSpPr>
        <p:sp>
          <p:nvSpPr>
            <p:cNvPr id="4" name="object 4"/>
            <p:cNvSpPr/>
            <p:nvPr/>
          </p:nvSpPr>
          <p:spPr>
            <a:xfrm>
              <a:off x="3503676" y="1633727"/>
              <a:ext cx="3759835" cy="1626235"/>
            </a:xfrm>
            <a:custGeom>
              <a:avLst/>
              <a:gdLst/>
              <a:ahLst/>
              <a:cxnLst/>
              <a:rect l="l" t="t" r="r" b="b"/>
              <a:pathLst>
                <a:path w="3759834" h="1626235">
                  <a:moveTo>
                    <a:pt x="3753611" y="1626108"/>
                  </a:moveTo>
                  <a:lnTo>
                    <a:pt x="6096" y="1626108"/>
                  </a:lnTo>
                  <a:lnTo>
                    <a:pt x="0" y="1620012"/>
                  </a:lnTo>
                  <a:lnTo>
                    <a:pt x="0" y="6096"/>
                  </a:lnTo>
                  <a:lnTo>
                    <a:pt x="6096" y="0"/>
                  </a:lnTo>
                  <a:lnTo>
                    <a:pt x="3753611" y="0"/>
                  </a:lnTo>
                  <a:lnTo>
                    <a:pt x="3759708" y="6096"/>
                  </a:lnTo>
                  <a:lnTo>
                    <a:pt x="3759708" y="12192"/>
                  </a:lnTo>
                  <a:lnTo>
                    <a:pt x="25908" y="12192"/>
                  </a:lnTo>
                  <a:lnTo>
                    <a:pt x="12192" y="25908"/>
                  </a:lnTo>
                  <a:lnTo>
                    <a:pt x="25908" y="25908"/>
                  </a:lnTo>
                  <a:lnTo>
                    <a:pt x="25908" y="1600200"/>
                  </a:lnTo>
                  <a:lnTo>
                    <a:pt x="12192" y="1600200"/>
                  </a:lnTo>
                  <a:lnTo>
                    <a:pt x="25908" y="1612392"/>
                  </a:lnTo>
                  <a:lnTo>
                    <a:pt x="3759708" y="1612392"/>
                  </a:lnTo>
                  <a:lnTo>
                    <a:pt x="3759708" y="1620012"/>
                  </a:lnTo>
                  <a:lnTo>
                    <a:pt x="3753611" y="1626108"/>
                  </a:lnTo>
                  <a:close/>
                </a:path>
                <a:path w="3759834" h="1626235">
                  <a:moveTo>
                    <a:pt x="25908" y="25908"/>
                  </a:moveTo>
                  <a:lnTo>
                    <a:pt x="12192" y="25908"/>
                  </a:lnTo>
                  <a:lnTo>
                    <a:pt x="25908" y="12192"/>
                  </a:lnTo>
                  <a:lnTo>
                    <a:pt x="25908" y="25908"/>
                  </a:lnTo>
                  <a:close/>
                </a:path>
                <a:path w="3759834" h="1626235">
                  <a:moveTo>
                    <a:pt x="3733800" y="25908"/>
                  </a:moveTo>
                  <a:lnTo>
                    <a:pt x="25908" y="25908"/>
                  </a:lnTo>
                  <a:lnTo>
                    <a:pt x="25908" y="12192"/>
                  </a:lnTo>
                  <a:lnTo>
                    <a:pt x="3733800" y="12192"/>
                  </a:lnTo>
                  <a:lnTo>
                    <a:pt x="3733800" y="25908"/>
                  </a:lnTo>
                  <a:close/>
                </a:path>
                <a:path w="3759834" h="1626235">
                  <a:moveTo>
                    <a:pt x="3733800" y="1612392"/>
                  </a:moveTo>
                  <a:lnTo>
                    <a:pt x="3733800" y="12192"/>
                  </a:lnTo>
                  <a:lnTo>
                    <a:pt x="3745992" y="25908"/>
                  </a:lnTo>
                  <a:lnTo>
                    <a:pt x="3759708" y="25908"/>
                  </a:lnTo>
                  <a:lnTo>
                    <a:pt x="3759708" y="1600200"/>
                  </a:lnTo>
                  <a:lnTo>
                    <a:pt x="3745992" y="1600200"/>
                  </a:lnTo>
                  <a:lnTo>
                    <a:pt x="3733800" y="1612392"/>
                  </a:lnTo>
                  <a:close/>
                </a:path>
                <a:path w="3759834" h="1626235">
                  <a:moveTo>
                    <a:pt x="3759708" y="25908"/>
                  </a:moveTo>
                  <a:lnTo>
                    <a:pt x="3745992" y="25908"/>
                  </a:lnTo>
                  <a:lnTo>
                    <a:pt x="3733800" y="12192"/>
                  </a:lnTo>
                  <a:lnTo>
                    <a:pt x="3759708" y="12192"/>
                  </a:lnTo>
                  <a:lnTo>
                    <a:pt x="3759708" y="25908"/>
                  </a:lnTo>
                  <a:close/>
                </a:path>
                <a:path w="3759834" h="1626235">
                  <a:moveTo>
                    <a:pt x="25908" y="1612392"/>
                  </a:moveTo>
                  <a:lnTo>
                    <a:pt x="12192" y="1600200"/>
                  </a:lnTo>
                  <a:lnTo>
                    <a:pt x="25908" y="1600200"/>
                  </a:lnTo>
                  <a:lnTo>
                    <a:pt x="25908" y="1612392"/>
                  </a:lnTo>
                  <a:close/>
                </a:path>
                <a:path w="3759834" h="1626235">
                  <a:moveTo>
                    <a:pt x="3733800" y="1612392"/>
                  </a:moveTo>
                  <a:lnTo>
                    <a:pt x="25908" y="1612392"/>
                  </a:lnTo>
                  <a:lnTo>
                    <a:pt x="25908" y="1600200"/>
                  </a:lnTo>
                  <a:lnTo>
                    <a:pt x="3733800" y="1600200"/>
                  </a:lnTo>
                  <a:lnTo>
                    <a:pt x="3733800" y="1612392"/>
                  </a:lnTo>
                  <a:close/>
                </a:path>
                <a:path w="3759834" h="1626235">
                  <a:moveTo>
                    <a:pt x="3759708" y="1612392"/>
                  </a:moveTo>
                  <a:lnTo>
                    <a:pt x="3733800" y="1612392"/>
                  </a:lnTo>
                  <a:lnTo>
                    <a:pt x="3745992" y="1600200"/>
                  </a:lnTo>
                  <a:lnTo>
                    <a:pt x="3759708" y="1600200"/>
                  </a:lnTo>
                  <a:lnTo>
                    <a:pt x="3759708" y="1612392"/>
                  </a:lnTo>
                  <a:close/>
                </a:path>
              </a:pathLst>
            </a:custGeom>
            <a:solidFill>
              <a:srgbClr val="385D89"/>
            </a:solidFill>
          </p:spPr>
          <p:txBody>
            <a:bodyPr wrap="square" lIns="0" tIns="0" rIns="0" bIns="0" rtlCol="0"/>
            <a:lstStyle/>
            <a:p>
              <a:endParaRPr/>
            </a:p>
          </p:txBody>
        </p:sp>
        <p:pic>
          <p:nvPicPr>
            <p:cNvPr id="5" name="object 5"/>
            <p:cNvPicPr/>
            <p:nvPr/>
          </p:nvPicPr>
          <p:blipFill>
            <a:blip r:embed="rId2" cstate="print"/>
            <a:stretch>
              <a:fillRect/>
            </a:stretch>
          </p:blipFill>
          <p:spPr>
            <a:xfrm>
              <a:off x="3619500" y="1729740"/>
              <a:ext cx="3488435" cy="145999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6767" y="433845"/>
            <a:ext cx="5319866" cy="499183"/>
          </a:xfrm>
          <a:prstGeom prst="rect">
            <a:avLst/>
          </a:prstGeom>
        </p:spPr>
        <p:txBody>
          <a:bodyPr vert="horz" wrap="square" lIns="0" tIns="9596" rIns="0" bIns="0" rtlCol="0" anchor="ctr">
            <a:spAutoFit/>
          </a:bodyPr>
          <a:lstStyle/>
          <a:p>
            <a:pPr marL="10101">
              <a:spcBef>
                <a:spcPts val="75"/>
              </a:spcBef>
            </a:pPr>
            <a:r>
              <a:rPr lang="en-US" sz="3181" b="1" u="heavy" spc="199" dirty="0">
                <a:solidFill>
                  <a:schemeClr val="tx1"/>
                </a:solidFill>
                <a:uFill>
                  <a:solidFill>
                    <a:srgbClr val="000000"/>
                  </a:solidFill>
                </a:uFill>
                <a:latin typeface="Cambria"/>
                <a:cs typeface="Cambria"/>
              </a:rPr>
              <a:t>WHY ACCREDITATION</a:t>
            </a:r>
            <a:endParaRPr sz="3181" b="1" dirty="0">
              <a:solidFill>
                <a:schemeClr val="tx1"/>
              </a:solidFill>
              <a:latin typeface="Cambria"/>
              <a:cs typeface="Cambria"/>
            </a:endParaRPr>
          </a:p>
        </p:txBody>
      </p:sp>
      <p:pic>
        <p:nvPicPr>
          <p:cNvPr id="4" name="object 4"/>
          <p:cNvPicPr/>
          <p:nvPr/>
        </p:nvPicPr>
        <p:blipFill>
          <a:blip r:embed="rId2" cstate="print"/>
          <a:stretch>
            <a:fillRect/>
          </a:stretch>
        </p:blipFill>
        <p:spPr>
          <a:xfrm>
            <a:off x="243839" y="123825"/>
            <a:ext cx="549080" cy="456960"/>
          </a:xfrm>
          <a:prstGeom prst="rect">
            <a:avLst/>
          </a:prstGeom>
        </p:spPr>
      </p:pic>
      <p:sp>
        <p:nvSpPr>
          <p:cNvPr id="8" name="object 3">
            <a:extLst>
              <a:ext uri="{FF2B5EF4-FFF2-40B4-BE49-F238E27FC236}">
                <a16:creationId xmlns:a16="http://schemas.microsoft.com/office/drawing/2014/main" id="{2003DE68-4820-4C18-A941-2DFDE6A08217}"/>
              </a:ext>
            </a:extLst>
          </p:cNvPr>
          <p:cNvSpPr txBox="1"/>
          <p:nvPr/>
        </p:nvSpPr>
        <p:spPr>
          <a:xfrm>
            <a:off x="892002" y="1343025"/>
            <a:ext cx="8909396" cy="5220114"/>
          </a:xfrm>
          <a:prstGeom prst="rect">
            <a:avLst/>
          </a:prstGeom>
        </p:spPr>
        <p:txBody>
          <a:bodyPr vert="horz" wrap="square" lIns="0" tIns="48989" rIns="0" bIns="0" rtlCol="0">
            <a:spAutoFit/>
          </a:bodyPr>
          <a:lstStyle/>
          <a:p>
            <a:pPr marL="250631" indent="-250631"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Confidence and assurance on quality to various stakeholders including students;</a:t>
            </a:r>
          </a:p>
          <a:p>
            <a:pPr marL="250631" indent="-250631" algn="jus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50631" indent="-250631"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Assurance of the good standing of an Institution to Government Departments, Industry and other interested bodies;</a:t>
            </a:r>
          </a:p>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a:p>
            <a:pPr marL="250631" indent="-250631" algn="jus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Calibri" panose="020F0502020204030204" pitchFamily="34" charset="0"/>
              </a:rPr>
              <a:t>Enabling an Institution to state publicly that it has voluntarily accepted independent inspection and has satisfied all the requirements for satisfactory operation and maintenance of quality in education.</a:t>
            </a:r>
          </a:p>
          <a:p>
            <a:pPr algn="just"/>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241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873" y="387288"/>
            <a:ext cx="8640469" cy="988676"/>
          </a:xfrm>
          <a:prstGeom prst="rect">
            <a:avLst/>
          </a:prstGeom>
        </p:spPr>
        <p:txBody>
          <a:bodyPr vert="horz" wrap="square" lIns="0" tIns="9596" rIns="0" bIns="0" rtlCol="0" anchor="ctr">
            <a:spAutoFit/>
          </a:bodyPr>
          <a:lstStyle/>
          <a:p>
            <a:pPr marL="10101">
              <a:spcBef>
                <a:spcPts val="75"/>
              </a:spcBef>
            </a:pPr>
            <a:r>
              <a:rPr lang="en-US" sz="3181" b="1" u="heavy" spc="199" dirty="0">
                <a:solidFill>
                  <a:schemeClr val="tx1"/>
                </a:solidFill>
                <a:uFill>
                  <a:solidFill>
                    <a:srgbClr val="000000"/>
                  </a:solidFill>
                </a:uFill>
                <a:latin typeface="Cambria"/>
                <a:cs typeface="Cambria"/>
              </a:rPr>
              <a:t>BENEFITS AND SIGNIFICANCE OF ACCREDITATION</a:t>
            </a:r>
            <a:endParaRPr lang="en-US" sz="3181" b="1" dirty="0">
              <a:solidFill>
                <a:schemeClr val="tx1"/>
              </a:solidFill>
              <a:latin typeface="Cambria"/>
              <a:cs typeface="Cambria"/>
            </a:endParaRPr>
          </a:p>
        </p:txBody>
      </p:sp>
      <p:sp>
        <p:nvSpPr>
          <p:cNvPr id="3" name="object 3"/>
          <p:cNvSpPr txBox="1"/>
          <p:nvPr/>
        </p:nvSpPr>
        <p:spPr>
          <a:xfrm>
            <a:off x="794439" y="1387915"/>
            <a:ext cx="8905338" cy="6051110"/>
          </a:xfrm>
          <a:prstGeom prst="rect">
            <a:avLst/>
          </a:prstGeom>
        </p:spPr>
        <p:txBody>
          <a:bodyPr vert="horz" wrap="square" lIns="0" tIns="48989" rIns="0" bIns="0" rtlCol="0">
            <a:spAutoFit/>
          </a:bodyPr>
          <a:lstStyle/>
          <a:p>
            <a:pPr algn="just">
              <a:lnSpc>
                <a:spcPct val="150000"/>
              </a:lnSpc>
            </a:pPr>
            <a:r>
              <a:rPr lang="en-US" sz="3000" dirty="0">
                <a:latin typeface="Calibri" panose="020F0502020204030204" pitchFamily="34" charset="0"/>
                <a:ea typeface="Calibri" panose="020F0502020204030204" pitchFamily="34" charset="0"/>
                <a:cs typeface="Calibri" panose="020F0502020204030204" pitchFamily="34" charset="0"/>
              </a:rPr>
              <a:t>The purpose and impact of accreditation goes far beyond quality assurance of an Institution and its programs. Major impacts of accreditation system are summarized below:</a:t>
            </a:r>
          </a:p>
          <a:p>
            <a:pPr marL="250631" indent="-250631" algn="just">
              <a:lnSpc>
                <a:spcPct val="150000"/>
              </a:lnSpc>
              <a:buFont typeface="Wingdings" panose="05000000000000000000" pitchFamily="2" charset="2"/>
              <a:buChar char="Ø"/>
            </a:pPr>
            <a:r>
              <a:rPr lang="en-IN" sz="3000" dirty="0">
                <a:latin typeface="Calibri" panose="020F0502020204030204" pitchFamily="34" charset="0"/>
                <a:ea typeface="Calibri" panose="020F0502020204030204" pitchFamily="34" charset="0"/>
                <a:cs typeface="Calibri" panose="020F0502020204030204" pitchFamily="34" charset="0"/>
              </a:rPr>
              <a:t>Encourages quality improvement initiatives by Institutions</a:t>
            </a:r>
            <a:r>
              <a:rPr lang="en-US" sz="3000" dirty="0">
                <a:latin typeface="Calibri" panose="020F0502020204030204" pitchFamily="34" charset="0"/>
                <a:ea typeface="Calibri" panose="020F0502020204030204" pitchFamily="34" charset="0"/>
                <a:cs typeface="Calibri" panose="020F0502020204030204" pitchFamily="34" charset="0"/>
              </a:rPr>
              <a:t>;</a:t>
            </a:r>
          </a:p>
          <a:p>
            <a:pPr marL="250631" indent="-250631" algn="just">
              <a:lnSpc>
                <a:spcPct val="150000"/>
              </a:lnSpc>
              <a:buFont typeface="Wingdings" panose="05000000000000000000" pitchFamily="2" charset="2"/>
              <a:buChar char="Ø"/>
            </a:pPr>
            <a:r>
              <a:rPr lang="en-US" sz="3000" dirty="0">
                <a:latin typeface="Calibri" panose="020F0502020204030204" pitchFamily="34" charset="0"/>
                <a:ea typeface="Calibri" panose="020F0502020204030204" pitchFamily="34" charset="0"/>
                <a:cs typeface="Calibri" panose="020F0502020204030204" pitchFamily="34" charset="0"/>
              </a:rPr>
              <a:t>Improves student enrollment both in terms of quality and quantity;</a:t>
            </a:r>
          </a:p>
          <a:p>
            <a:endParaRPr lang="en-US" sz="3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245359" y="123825"/>
            <a:ext cx="549080" cy="456960"/>
          </a:xfrm>
          <a:prstGeom prst="rect">
            <a:avLst/>
          </a:prstGeom>
        </p:spPr>
      </p:pic>
    </p:spTree>
    <p:extLst>
      <p:ext uri="{BB962C8B-B14F-4D97-AF65-F5344CB8AC3E}">
        <p14:creationId xmlns:p14="http://schemas.microsoft.com/office/powerpoint/2010/main" val="257050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873" y="387288"/>
            <a:ext cx="8640469" cy="988676"/>
          </a:xfrm>
          <a:prstGeom prst="rect">
            <a:avLst/>
          </a:prstGeom>
        </p:spPr>
        <p:txBody>
          <a:bodyPr vert="horz" wrap="square" lIns="0" tIns="9596" rIns="0" bIns="0" rtlCol="0" anchor="ctr">
            <a:spAutoFit/>
          </a:bodyPr>
          <a:lstStyle/>
          <a:p>
            <a:pPr marL="10101">
              <a:spcBef>
                <a:spcPts val="75"/>
              </a:spcBef>
            </a:pPr>
            <a:r>
              <a:rPr lang="en-US" sz="3181" b="1" u="heavy" spc="199" dirty="0">
                <a:solidFill>
                  <a:schemeClr val="tx1"/>
                </a:solidFill>
                <a:uFill>
                  <a:solidFill>
                    <a:srgbClr val="000000"/>
                  </a:solidFill>
                </a:uFill>
                <a:latin typeface="Cambria"/>
                <a:cs typeface="Cambria"/>
              </a:rPr>
              <a:t>BENEFITS AND SIGNIFICANCE OF ACCREDITATION</a:t>
            </a:r>
            <a:endParaRPr lang="en-US" sz="3181" b="1" dirty="0">
              <a:solidFill>
                <a:schemeClr val="tx1"/>
              </a:solidFill>
              <a:latin typeface="Cambria"/>
              <a:cs typeface="Cambria"/>
            </a:endParaRPr>
          </a:p>
        </p:txBody>
      </p:sp>
      <p:pic>
        <p:nvPicPr>
          <p:cNvPr id="4" name="object 4"/>
          <p:cNvPicPr/>
          <p:nvPr/>
        </p:nvPicPr>
        <p:blipFill>
          <a:blip r:embed="rId2" cstate="print"/>
          <a:stretch>
            <a:fillRect/>
          </a:stretch>
        </p:blipFill>
        <p:spPr>
          <a:xfrm>
            <a:off x="245359" y="123825"/>
            <a:ext cx="549080" cy="456960"/>
          </a:xfrm>
          <a:prstGeom prst="rect">
            <a:avLst/>
          </a:prstGeom>
        </p:spPr>
      </p:pic>
      <p:sp>
        <p:nvSpPr>
          <p:cNvPr id="5" name="object 3">
            <a:extLst>
              <a:ext uri="{FF2B5EF4-FFF2-40B4-BE49-F238E27FC236}">
                <a16:creationId xmlns:a16="http://schemas.microsoft.com/office/drawing/2014/main" id="{576DA2FB-714D-43A7-8C41-A97AD6E0A1F4}"/>
              </a:ext>
            </a:extLst>
          </p:cNvPr>
          <p:cNvSpPr txBox="1"/>
          <p:nvPr/>
        </p:nvSpPr>
        <p:spPr>
          <a:xfrm>
            <a:off x="672192" y="1341527"/>
            <a:ext cx="9398908" cy="5693961"/>
          </a:xfrm>
          <a:prstGeom prst="rect">
            <a:avLst/>
          </a:prstGeom>
        </p:spPr>
        <p:txBody>
          <a:bodyPr vert="horz" wrap="square" lIns="0" tIns="48989" rIns="0" bIns="0" rtlCol="0">
            <a:spAutoFit/>
          </a:bodyPr>
          <a:lstStyle/>
          <a:p>
            <a:pPr marL="250631" indent="-250631" algn="just">
              <a:lnSpc>
                <a:spcPct val="150000"/>
              </a:lnSpc>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Helps the Institution in securing necessary funds;</a:t>
            </a:r>
          </a:p>
          <a:p>
            <a:pPr marL="250631" indent="-250631" algn="just">
              <a:lnSpc>
                <a:spcPct val="150000"/>
              </a:lnSpc>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Enhances employability of graduates;</a:t>
            </a:r>
          </a:p>
          <a:p>
            <a:pPr marL="250631" indent="-250631" algn="just">
              <a:lnSpc>
                <a:spcPct val="150000"/>
              </a:lnSpc>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Facilitates transnational recognition of degrees and mobility of graduates and professionals;</a:t>
            </a:r>
          </a:p>
          <a:p>
            <a:pPr marL="250631" indent="-250631" algn="just">
              <a:lnSpc>
                <a:spcPct val="150000"/>
              </a:lnSpc>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Motivates faculty to participate actively in academic and related Institutional / departmental activities;</a:t>
            </a:r>
          </a:p>
          <a:p>
            <a:pPr marL="250631" indent="-250631" algn="just">
              <a:lnSpc>
                <a:spcPct val="150000"/>
              </a:lnSpc>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Helps create sound and challenging academic environment in the Institution, and Contributes to social and economic development of the country by producing high quality technical manpower.</a:t>
            </a:r>
          </a:p>
          <a:p>
            <a:endParaRPr lang="en-US" sz="1579" dirty="0"/>
          </a:p>
        </p:txBody>
      </p:sp>
    </p:spTree>
    <p:extLst>
      <p:ext uri="{BB962C8B-B14F-4D97-AF65-F5344CB8AC3E}">
        <p14:creationId xmlns:p14="http://schemas.microsoft.com/office/powerpoint/2010/main" val="242732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7100" y="962025"/>
            <a:ext cx="8640469" cy="499183"/>
          </a:xfrm>
          <a:prstGeom prst="rect">
            <a:avLst/>
          </a:prstGeom>
        </p:spPr>
        <p:txBody>
          <a:bodyPr vert="horz" wrap="square" lIns="0" tIns="9596" rIns="0" bIns="0" rtlCol="0" anchor="ctr">
            <a:spAutoFit/>
          </a:bodyPr>
          <a:lstStyle/>
          <a:p>
            <a:pPr marL="10101">
              <a:spcBef>
                <a:spcPts val="75"/>
              </a:spcBef>
            </a:pPr>
            <a:r>
              <a:rPr lang="en-US" sz="3200" b="1" u="heavy" spc="199" dirty="0">
                <a:solidFill>
                  <a:schemeClr val="tx1"/>
                </a:solidFill>
                <a:uFill>
                  <a:solidFill>
                    <a:srgbClr val="000000"/>
                  </a:solidFill>
                </a:uFill>
                <a:latin typeface="Cambria"/>
                <a:cs typeface="Cambria"/>
              </a:rPr>
              <a:t>WHO GETS ACCREDIT</a:t>
            </a:r>
            <a:endParaRPr sz="3200" b="1" dirty="0">
              <a:solidFill>
                <a:schemeClr val="tx1"/>
              </a:solidFill>
              <a:latin typeface="Cambria"/>
              <a:cs typeface="Cambria"/>
            </a:endParaRPr>
          </a:p>
        </p:txBody>
      </p:sp>
      <p:sp>
        <p:nvSpPr>
          <p:cNvPr id="3" name="object 3"/>
          <p:cNvSpPr txBox="1"/>
          <p:nvPr/>
        </p:nvSpPr>
        <p:spPr>
          <a:xfrm>
            <a:off x="637980" y="2409825"/>
            <a:ext cx="9204520" cy="2567977"/>
          </a:xfrm>
          <a:prstGeom prst="rect">
            <a:avLst/>
          </a:prstGeom>
        </p:spPr>
        <p:txBody>
          <a:bodyPr vert="horz" wrap="square" lIns="0" tIns="48989" rIns="0" bIns="0" rtlCol="0">
            <a:spAutoFit/>
          </a:bodyPr>
          <a:lstStyle/>
          <a:p>
            <a:pPr algn="just">
              <a:lnSpc>
                <a:spcPct val="150000"/>
              </a:lnSpc>
            </a:pPr>
            <a:r>
              <a:rPr lang="en-US" sz="2800" b="1" dirty="0">
                <a:latin typeface="Calibri" panose="020F0502020204030204" pitchFamily="34" charset="0"/>
                <a:ea typeface="Calibri" panose="020F0502020204030204" pitchFamily="34" charset="0"/>
                <a:cs typeface="Calibri" panose="020F0502020204030204" pitchFamily="34" charset="0"/>
              </a:rPr>
              <a:t>Individuals, courses, and institutions are not accredited. NBA only accredits programs in Engineering, Computer Application, Pharmacy, Management, Hotel Management and Catering Technology</a:t>
            </a:r>
            <a:r>
              <a:rPr lang="en-US" sz="2456" dirty="0"/>
              <a:t>.</a:t>
            </a:r>
          </a:p>
        </p:txBody>
      </p:sp>
      <p:pic>
        <p:nvPicPr>
          <p:cNvPr id="4" name="object 4"/>
          <p:cNvPicPr/>
          <p:nvPr/>
        </p:nvPicPr>
        <p:blipFill>
          <a:blip r:embed="rId2" cstate="print"/>
          <a:stretch>
            <a:fillRect/>
          </a:stretch>
        </p:blipFill>
        <p:spPr>
          <a:xfrm>
            <a:off x="88900" y="123825"/>
            <a:ext cx="549080" cy="456960"/>
          </a:xfrm>
          <a:prstGeom prst="rect">
            <a:avLst/>
          </a:prstGeom>
        </p:spPr>
      </p:pic>
    </p:spTree>
    <p:extLst>
      <p:ext uri="{BB962C8B-B14F-4D97-AF65-F5344CB8AC3E}">
        <p14:creationId xmlns:p14="http://schemas.microsoft.com/office/powerpoint/2010/main" val="266764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471" y="826616"/>
            <a:ext cx="9672829" cy="505267"/>
          </a:xfrm>
          <a:prstGeom prst="rect">
            <a:avLst/>
          </a:prstGeom>
        </p:spPr>
        <p:txBody>
          <a:bodyPr vert="horz" wrap="square" lIns="0" tIns="12700" rIns="0" bIns="0" rtlCol="0">
            <a:spAutoFit/>
          </a:bodyPr>
          <a:lstStyle/>
          <a:p>
            <a:pPr marL="12700">
              <a:lnSpc>
                <a:spcPct val="100000"/>
              </a:lnSpc>
              <a:spcBef>
                <a:spcPts val="100"/>
              </a:spcBef>
            </a:pPr>
            <a:r>
              <a:rPr lang="en-US" sz="3200" b="1" u="heavy" spc="265" dirty="0">
                <a:solidFill>
                  <a:srgbClr val="4B390D"/>
                </a:solidFill>
                <a:uFill>
                  <a:solidFill>
                    <a:srgbClr val="000000"/>
                  </a:solidFill>
                </a:uFill>
                <a:latin typeface="Bookman Old Style" panose="02050604050505020204" pitchFamily="18" charset="0"/>
                <a:cs typeface="Cambria"/>
              </a:rPr>
              <a:t>NATIONAL BOARD OF ACCREDITATION</a:t>
            </a:r>
            <a:endParaRPr sz="3200" b="1" dirty="0">
              <a:solidFill>
                <a:srgbClr val="4B390D"/>
              </a:solidFill>
              <a:latin typeface="Bookman Old Style" panose="02050604050505020204" pitchFamily="18" charset="0"/>
              <a:cs typeface="Cambria"/>
            </a:endParaRPr>
          </a:p>
        </p:txBody>
      </p:sp>
      <p:sp>
        <p:nvSpPr>
          <p:cNvPr id="3" name="object 3"/>
          <p:cNvSpPr txBox="1"/>
          <p:nvPr/>
        </p:nvSpPr>
        <p:spPr>
          <a:xfrm>
            <a:off x="1310080" y="2408876"/>
            <a:ext cx="8070383" cy="2610971"/>
          </a:xfrm>
          <a:prstGeom prst="rect">
            <a:avLst/>
          </a:prstGeom>
        </p:spPr>
        <p:txBody>
          <a:bodyPr vert="horz" wrap="square" lIns="0" tIns="12700" rIns="0" bIns="0" rtlCol="0">
            <a:spAutoFit/>
          </a:bodyPr>
          <a:lstStyle/>
          <a:p>
            <a:pPr marL="12700">
              <a:lnSpc>
                <a:spcPct val="100000"/>
              </a:lnSpc>
              <a:spcBef>
                <a:spcPts val="100"/>
              </a:spcBef>
            </a:pPr>
            <a:r>
              <a:rPr sz="3200" b="1" spc="195" dirty="0">
                <a:latin typeface="Calibri" panose="020F0502020204030204" pitchFamily="34" charset="0"/>
                <a:cs typeface="Calibri" panose="020F0502020204030204" pitchFamily="34" charset="0"/>
              </a:rPr>
              <a:t>NBA</a:t>
            </a:r>
            <a:r>
              <a:rPr sz="3200" b="1" spc="225" dirty="0">
                <a:latin typeface="Calibri" panose="020F0502020204030204" pitchFamily="34" charset="0"/>
                <a:cs typeface="Calibri" panose="020F0502020204030204" pitchFamily="34" charset="0"/>
              </a:rPr>
              <a:t> </a:t>
            </a:r>
            <a:r>
              <a:rPr sz="3200" b="1" spc="130" dirty="0">
                <a:latin typeface="Calibri" panose="020F0502020204030204" pitchFamily="34" charset="0"/>
                <a:cs typeface="Calibri" panose="020F0502020204030204" pitchFamily="34" charset="0"/>
              </a:rPr>
              <a:t>is</a:t>
            </a:r>
            <a:r>
              <a:rPr sz="3200" b="1" spc="229" dirty="0">
                <a:latin typeface="Calibri" panose="020F0502020204030204" pitchFamily="34" charset="0"/>
                <a:cs typeface="Calibri" panose="020F0502020204030204" pitchFamily="34" charset="0"/>
              </a:rPr>
              <a:t> </a:t>
            </a:r>
            <a:r>
              <a:rPr sz="3200" b="1" spc="135" dirty="0">
                <a:latin typeface="Calibri" panose="020F0502020204030204" pitchFamily="34" charset="0"/>
                <a:cs typeface="Calibri" panose="020F0502020204030204" pitchFamily="34" charset="0"/>
              </a:rPr>
              <a:t>committed</a:t>
            </a:r>
            <a:r>
              <a:rPr sz="3200" b="1" spc="229" dirty="0">
                <a:latin typeface="Calibri" panose="020F0502020204030204" pitchFamily="34" charset="0"/>
                <a:cs typeface="Calibri" panose="020F0502020204030204" pitchFamily="34" charset="0"/>
              </a:rPr>
              <a:t> </a:t>
            </a:r>
            <a:r>
              <a:rPr sz="3200" b="1" spc="85" dirty="0">
                <a:latin typeface="Calibri" panose="020F0502020204030204" pitchFamily="34" charset="0"/>
                <a:cs typeface="Calibri" panose="020F0502020204030204" pitchFamily="34" charset="0"/>
              </a:rPr>
              <a:t>to</a:t>
            </a:r>
            <a:r>
              <a:rPr sz="3200" b="1" spc="229" dirty="0">
                <a:latin typeface="Calibri" panose="020F0502020204030204" pitchFamily="34" charset="0"/>
                <a:cs typeface="Calibri" panose="020F0502020204030204" pitchFamily="34" charset="0"/>
              </a:rPr>
              <a:t> </a:t>
            </a:r>
            <a:r>
              <a:rPr sz="3200" b="1" spc="90" dirty="0">
                <a:latin typeface="Calibri" panose="020F0502020204030204" pitchFamily="34" charset="0"/>
                <a:cs typeface="Calibri" panose="020F0502020204030204" pitchFamily="34" charset="0"/>
              </a:rPr>
              <a:t>provide:</a:t>
            </a:r>
            <a:endParaRPr sz="3200" b="1" dirty="0">
              <a:latin typeface="Calibri" panose="020F0502020204030204" pitchFamily="34" charset="0"/>
              <a:cs typeface="Calibri" panose="020F0502020204030204" pitchFamily="34" charset="0"/>
            </a:endParaRPr>
          </a:p>
          <a:p>
            <a:pPr>
              <a:lnSpc>
                <a:spcPct val="100000"/>
              </a:lnSpc>
              <a:spcBef>
                <a:spcPts val="35"/>
              </a:spcBef>
            </a:pPr>
            <a:endParaRPr sz="3600" b="1" dirty="0">
              <a:latin typeface="Calibri" panose="020F0502020204030204" pitchFamily="34" charset="0"/>
              <a:cs typeface="Calibri" panose="020F0502020204030204" pitchFamily="34" charset="0"/>
            </a:endParaRPr>
          </a:p>
          <a:p>
            <a:pPr marL="551815" indent="-457834">
              <a:lnSpc>
                <a:spcPct val="100000"/>
              </a:lnSpc>
              <a:buAutoNum type="arabicPeriod"/>
              <a:tabLst>
                <a:tab pos="551815" algn="l"/>
                <a:tab pos="552450" algn="l"/>
              </a:tabLst>
            </a:pPr>
            <a:r>
              <a:rPr sz="3200" b="1" spc="135" dirty="0">
                <a:latin typeface="Calibri" panose="020F0502020204030204" pitchFamily="34" charset="0"/>
                <a:cs typeface="Calibri" panose="020F0502020204030204" pitchFamily="34" charset="0"/>
              </a:rPr>
              <a:t>Credible</a:t>
            </a:r>
            <a:r>
              <a:rPr sz="3200" b="1" spc="215" dirty="0">
                <a:latin typeface="Calibri" panose="020F0502020204030204" pitchFamily="34" charset="0"/>
                <a:cs typeface="Calibri" panose="020F0502020204030204" pitchFamily="34" charset="0"/>
              </a:rPr>
              <a:t> </a:t>
            </a:r>
            <a:r>
              <a:rPr sz="3200" b="1" spc="185" dirty="0">
                <a:latin typeface="Calibri" panose="020F0502020204030204" pitchFamily="34" charset="0"/>
                <a:cs typeface="Calibri" panose="020F0502020204030204" pitchFamily="34" charset="0"/>
              </a:rPr>
              <a:t>System</a:t>
            </a:r>
            <a:r>
              <a:rPr sz="3200" b="1" spc="220" dirty="0">
                <a:latin typeface="Calibri" panose="020F0502020204030204" pitchFamily="34" charset="0"/>
                <a:cs typeface="Calibri" panose="020F0502020204030204" pitchFamily="34" charset="0"/>
              </a:rPr>
              <a:t> </a:t>
            </a:r>
            <a:r>
              <a:rPr sz="3200" b="1" spc="50" dirty="0">
                <a:latin typeface="Calibri" panose="020F0502020204030204" pitchFamily="34" charset="0"/>
                <a:cs typeface="Calibri" panose="020F0502020204030204" pitchFamily="34" charset="0"/>
              </a:rPr>
              <a:t>of</a:t>
            </a:r>
            <a:r>
              <a:rPr sz="3200" b="1" spc="220" dirty="0">
                <a:latin typeface="Calibri" panose="020F0502020204030204" pitchFamily="34" charset="0"/>
                <a:cs typeface="Calibri" panose="020F0502020204030204" pitchFamily="34" charset="0"/>
              </a:rPr>
              <a:t> </a:t>
            </a:r>
            <a:r>
              <a:rPr sz="3200" b="1" spc="125" dirty="0">
                <a:latin typeface="Calibri" panose="020F0502020204030204" pitchFamily="34" charset="0"/>
                <a:cs typeface="Calibri" panose="020F0502020204030204" pitchFamily="34" charset="0"/>
              </a:rPr>
              <a:t>Accreditation</a:t>
            </a:r>
            <a:endParaRPr sz="3200" b="1" dirty="0">
              <a:latin typeface="Calibri" panose="020F0502020204030204" pitchFamily="34" charset="0"/>
              <a:cs typeface="Calibri" panose="020F0502020204030204" pitchFamily="34" charset="0"/>
            </a:endParaRPr>
          </a:p>
          <a:p>
            <a:pPr>
              <a:lnSpc>
                <a:spcPct val="100000"/>
              </a:lnSpc>
              <a:spcBef>
                <a:spcPts val="55"/>
              </a:spcBef>
              <a:buFont typeface="Cambria"/>
              <a:buAutoNum type="arabicPeriod"/>
            </a:pPr>
            <a:endParaRPr sz="3600" b="1" dirty="0">
              <a:latin typeface="Calibri" panose="020F0502020204030204" pitchFamily="34" charset="0"/>
              <a:cs typeface="Calibri" panose="020F0502020204030204" pitchFamily="34" charset="0"/>
            </a:endParaRPr>
          </a:p>
          <a:p>
            <a:pPr marL="551815" indent="-457834">
              <a:lnSpc>
                <a:spcPct val="100000"/>
              </a:lnSpc>
              <a:buAutoNum type="arabicPeriod"/>
              <a:tabLst>
                <a:tab pos="551815" algn="l"/>
                <a:tab pos="552450" algn="l"/>
              </a:tabLst>
            </a:pPr>
            <a:r>
              <a:rPr sz="3200" b="1" spc="145" dirty="0">
                <a:latin typeface="Calibri" panose="020F0502020204030204" pitchFamily="34" charset="0"/>
                <a:cs typeface="Calibri" panose="020F0502020204030204" pitchFamily="34" charset="0"/>
              </a:rPr>
              <a:t>Transparent</a:t>
            </a:r>
            <a:r>
              <a:rPr sz="3200" b="1" spc="215" dirty="0">
                <a:latin typeface="Calibri" panose="020F0502020204030204" pitchFamily="34" charset="0"/>
                <a:cs typeface="Calibri" panose="020F0502020204030204" pitchFamily="34" charset="0"/>
              </a:rPr>
              <a:t> </a:t>
            </a:r>
            <a:r>
              <a:rPr sz="3200" b="1" spc="265" dirty="0">
                <a:latin typeface="Calibri" panose="020F0502020204030204" pitchFamily="34" charset="0"/>
                <a:cs typeface="Calibri" panose="020F0502020204030204" pitchFamily="34" charset="0"/>
              </a:rPr>
              <a:t>&amp; </a:t>
            </a:r>
            <a:r>
              <a:rPr sz="3200" b="1" spc="155" dirty="0">
                <a:latin typeface="Calibri" panose="020F0502020204030204" pitchFamily="34" charset="0"/>
                <a:cs typeface="Calibri" panose="020F0502020204030204" pitchFamily="34" charset="0"/>
              </a:rPr>
              <a:t>Accountable</a:t>
            </a:r>
            <a:r>
              <a:rPr sz="3200" b="1" spc="240" dirty="0">
                <a:latin typeface="Calibri" panose="020F0502020204030204" pitchFamily="34" charset="0"/>
                <a:cs typeface="Calibri" panose="020F0502020204030204" pitchFamily="34" charset="0"/>
              </a:rPr>
              <a:t> </a:t>
            </a:r>
            <a:r>
              <a:rPr sz="3200" b="1" spc="185" dirty="0">
                <a:latin typeface="Calibri" panose="020F0502020204030204" pitchFamily="34" charset="0"/>
                <a:cs typeface="Calibri" panose="020F0502020204030204" pitchFamily="34" charset="0"/>
              </a:rPr>
              <a:t>System</a:t>
            </a:r>
            <a:endParaRPr sz="3200" b="1" dirty="0">
              <a:latin typeface="Calibri" panose="020F0502020204030204" pitchFamily="34" charset="0"/>
              <a:cs typeface="Calibri" panose="020F0502020204030204" pitchFamily="34" charset="0"/>
            </a:endParaRPr>
          </a:p>
        </p:txBody>
      </p:sp>
      <p:sp>
        <p:nvSpPr>
          <p:cNvPr id="4" name="object 4"/>
          <p:cNvSpPr txBox="1"/>
          <p:nvPr/>
        </p:nvSpPr>
        <p:spPr>
          <a:xfrm>
            <a:off x="9277593" y="67766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3</a:t>
            </a:r>
            <a:endParaRPr sz="1200">
              <a:latin typeface="Calibri"/>
              <a:cs typeface="Calibri"/>
            </a:endParaRPr>
          </a:p>
        </p:txBody>
      </p:sp>
      <p:pic>
        <p:nvPicPr>
          <p:cNvPr id="5" name="object 5"/>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77593" y="67766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4</a:t>
            </a:r>
            <a:endParaRPr sz="1200">
              <a:latin typeface="Calibri"/>
              <a:cs typeface="Calibri"/>
            </a:endParaRPr>
          </a:p>
        </p:txBody>
      </p:sp>
      <p:sp>
        <p:nvSpPr>
          <p:cNvPr id="3" name="object 3"/>
          <p:cNvSpPr txBox="1">
            <a:spLocks noGrp="1"/>
          </p:cNvSpPr>
          <p:nvPr>
            <p:ph type="title"/>
          </p:nvPr>
        </p:nvSpPr>
        <p:spPr>
          <a:xfrm>
            <a:off x="1155700" y="698372"/>
            <a:ext cx="9139429" cy="627736"/>
          </a:xfrm>
          <a:prstGeom prst="rect">
            <a:avLst/>
          </a:prstGeom>
        </p:spPr>
        <p:txBody>
          <a:bodyPr vert="horz" wrap="square" lIns="0" tIns="12065" rIns="0" bIns="0" rtlCol="0">
            <a:spAutoFit/>
          </a:bodyPr>
          <a:lstStyle/>
          <a:p>
            <a:pPr marL="711835" marR="5080" indent="-699770">
              <a:lnSpc>
                <a:spcPct val="100000"/>
              </a:lnSpc>
              <a:spcBef>
                <a:spcPts val="95"/>
              </a:spcBef>
              <a:tabLst>
                <a:tab pos="2372360" algn="l"/>
                <a:tab pos="4493260" algn="l"/>
              </a:tabLst>
            </a:pPr>
            <a:r>
              <a:rPr sz="4000" b="1" spc="660" dirty="0">
                <a:solidFill>
                  <a:srgbClr val="4B390D"/>
                </a:solidFill>
                <a:uFill>
                  <a:solidFill>
                    <a:srgbClr val="000000"/>
                  </a:solidFill>
                </a:uFill>
                <a:latin typeface="Calibri" panose="020F0502020204030204" pitchFamily="34" charset="0"/>
                <a:cs typeface="Calibri" panose="020F0502020204030204" pitchFamily="34" charset="0"/>
              </a:rPr>
              <a:t>C</a:t>
            </a:r>
            <a:r>
              <a:rPr sz="4000" b="1" spc="-10" dirty="0">
                <a:solidFill>
                  <a:srgbClr val="4B390D"/>
                </a:solidFill>
                <a:uFill>
                  <a:solidFill>
                    <a:srgbClr val="000000"/>
                  </a:solidFill>
                </a:uFill>
                <a:latin typeface="Calibri" panose="020F0502020204030204" pitchFamily="34" charset="0"/>
                <a:cs typeface="Calibri" panose="020F0502020204030204" pitchFamily="34" charset="0"/>
              </a:rPr>
              <a:t>r</a:t>
            </a:r>
            <a:r>
              <a:rPr sz="4000" b="1" spc="190" dirty="0">
                <a:solidFill>
                  <a:srgbClr val="4B390D"/>
                </a:solidFill>
                <a:uFill>
                  <a:solidFill>
                    <a:srgbClr val="000000"/>
                  </a:solidFill>
                </a:uFill>
                <a:latin typeface="Calibri" panose="020F0502020204030204" pitchFamily="34" charset="0"/>
                <a:cs typeface="Calibri" panose="020F0502020204030204" pitchFamily="34" charset="0"/>
              </a:rPr>
              <a:t>e</a:t>
            </a:r>
            <a:r>
              <a:rPr sz="4000" b="1" spc="160" dirty="0">
                <a:solidFill>
                  <a:srgbClr val="4B390D"/>
                </a:solidFill>
                <a:uFill>
                  <a:solidFill>
                    <a:srgbClr val="000000"/>
                  </a:solidFill>
                </a:uFill>
                <a:latin typeface="Calibri" panose="020F0502020204030204" pitchFamily="34" charset="0"/>
                <a:cs typeface="Calibri" panose="020F0502020204030204" pitchFamily="34" charset="0"/>
              </a:rPr>
              <a:t>d</a:t>
            </a:r>
            <a:r>
              <a:rPr sz="4000" b="1" spc="180" dirty="0">
                <a:solidFill>
                  <a:srgbClr val="4B390D"/>
                </a:solidFill>
                <a:uFill>
                  <a:solidFill>
                    <a:srgbClr val="000000"/>
                  </a:solidFill>
                </a:uFill>
                <a:latin typeface="Calibri" panose="020F0502020204030204" pitchFamily="34" charset="0"/>
                <a:cs typeface="Calibri" panose="020F0502020204030204" pitchFamily="34" charset="0"/>
              </a:rPr>
              <a:t>i</a:t>
            </a:r>
            <a:r>
              <a:rPr sz="4000" b="1" spc="25" dirty="0">
                <a:solidFill>
                  <a:srgbClr val="4B390D"/>
                </a:solidFill>
                <a:uFill>
                  <a:solidFill>
                    <a:srgbClr val="000000"/>
                  </a:solidFill>
                </a:uFill>
                <a:latin typeface="Calibri" panose="020F0502020204030204" pitchFamily="34" charset="0"/>
                <a:cs typeface="Calibri" panose="020F0502020204030204" pitchFamily="34" charset="0"/>
              </a:rPr>
              <a:t>b</a:t>
            </a:r>
            <a:r>
              <a:rPr sz="4000" b="1" spc="125" dirty="0">
                <a:solidFill>
                  <a:srgbClr val="4B390D"/>
                </a:solidFill>
                <a:uFill>
                  <a:solidFill>
                    <a:srgbClr val="000000"/>
                  </a:solidFill>
                </a:uFill>
                <a:latin typeface="Calibri" panose="020F0502020204030204" pitchFamily="34" charset="0"/>
                <a:cs typeface="Calibri" panose="020F0502020204030204" pitchFamily="34" charset="0"/>
              </a:rPr>
              <a:t>l</a:t>
            </a:r>
            <a:r>
              <a:rPr sz="4000" b="1" spc="195" dirty="0">
                <a:solidFill>
                  <a:srgbClr val="4B390D"/>
                </a:solidFill>
                <a:uFill>
                  <a:solidFill>
                    <a:srgbClr val="000000"/>
                  </a:solidFill>
                </a:uFill>
                <a:latin typeface="Calibri" panose="020F0502020204030204" pitchFamily="34" charset="0"/>
                <a:cs typeface="Calibri" panose="020F0502020204030204" pitchFamily="34" charset="0"/>
              </a:rPr>
              <a:t>e</a:t>
            </a:r>
            <a:r>
              <a:rPr sz="4000" b="1" dirty="0">
                <a:solidFill>
                  <a:srgbClr val="4B390D"/>
                </a:solidFill>
                <a:uFill>
                  <a:solidFill>
                    <a:srgbClr val="000000"/>
                  </a:solidFill>
                </a:uFill>
                <a:latin typeface="Calibri" panose="020F0502020204030204" pitchFamily="34" charset="0"/>
                <a:cs typeface="Calibri" panose="020F0502020204030204" pitchFamily="34" charset="0"/>
              </a:rPr>
              <a:t>	</a:t>
            </a:r>
            <a:r>
              <a:rPr sz="4000" b="1" spc="580" dirty="0">
                <a:solidFill>
                  <a:srgbClr val="4B390D"/>
                </a:solidFill>
                <a:uFill>
                  <a:solidFill>
                    <a:srgbClr val="000000"/>
                  </a:solidFill>
                </a:uFill>
                <a:latin typeface="Calibri" panose="020F0502020204030204" pitchFamily="34" charset="0"/>
                <a:cs typeface="Calibri" panose="020F0502020204030204" pitchFamily="34" charset="0"/>
              </a:rPr>
              <a:t>S</a:t>
            </a:r>
            <a:r>
              <a:rPr sz="4000" b="1" spc="350" dirty="0">
                <a:solidFill>
                  <a:srgbClr val="4B390D"/>
                </a:solidFill>
                <a:uFill>
                  <a:solidFill>
                    <a:srgbClr val="000000"/>
                  </a:solidFill>
                </a:uFill>
                <a:latin typeface="Calibri" panose="020F0502020204030204" pitchFamily="34" charset="0"/>
                <a:cs typeface="Calibri" panose="020F0502020204030204" pitchFamily="34" charset="0"/>
              </a:rPr>
              <a:t>y</a:t>
            </a:r>
            <a:r>
              <a:rPr sz="4000" b="1" spc="235" dirty="0">
                <a:solidFill>
                  <a:srgbClr val="4B390D"/>
                </a:solidFill>
                <a:uFill>
                  <a:solidFill>
                    <a:srgbClr val="000000"/>
                  </a:solidFill>
                </a:uFill>
                <a:latin typeface="Calibri" panose="020F0502020204030204" pitchFamily="34" charset="0"/>
                <a:cs typeface="Calibri" panose="020F0502020204030204" pitchFamily="34" charset="0"/>
              </a:rPr>
              <a:t>s</a:t>
            </a:r>
            <a:r>
              <a:rPr sz="4000" b="1" spc="375" dirty="0">
                <a:solidFill>
                  <a:srgbClr val="4B390D"/>
                </a:solidFill>
                <a:uFill>
                  <a:solidFill>
                    <a:srgbClr val="000000"/>
                  </a:solidFill>
                </a:uFill>
                <a:latin typeface="Calibri" panose="020F0502020204030204" pitchFamily="34" charset="0"/>
                <a:cs typeface="Calibri" panose="020F0502020204030204" pitchFamily="34" charset="0"/>
              </a:rPr>
              <a:t>t</a:t>
            </a:r>
            <a:r>
              <a:rPr sz="4000" b="1" spc="190" dirty="0">
                <a:solidFill>
                  <a:srgbClr val="4B390D"/>
                </a:solidFill>
                <a:uFill>
                  <a:solidFill>
                    <a:srgbClr val="000000"/>
                  </a:solidFill>
                </a:uFill>
                <a:latin typeface="Calibri" panose="020F0502020204030204" pitchFamily="34" charset="0"/>
                <a:cs typeface="Calibri" panose="020F0502020204030204" pitchFamily="34" charset="0"/>
              </a:rPr>
              <a:t>e</a:t>
            </a:r>
            <a:r>
              <a:rPr sz="4000" b="1" spc="434" dirty="0">
                <a:solidFill>
                  <a:srgbClr val="4B390D"/>
                </a:solidFill>
                <a:uFill>
                  <a:solidFill>
                    <a:srgbClr val="000000"/>
                  </a:solidFill>
                </a:uFill>
                <a:latin typeface="Calibri" panose="020F0502020204030204" pitchFamily="34" charset="0"/>
                <a:cs typeface="Calibri" panose="020F0502020204030204" pitchFamily="34" charset="0"/>
              </a:rPr>
              <a:t>m</a:t>
            </a:r>
            <a:r>
              <a:rPr sz="4000" b="1" dirty="0">
                <a:solidFill>
                  <a:srgbClr val="4B390D"/>
                </a:solidFill>
                <a:uFill>
                  <a:solidFill>
                    <a:srgbClr val="000000"/>
                  </a:solidFill>
                </a:uFill>
                <a:latin typeface="Calibri" panose="020F0502020204030204" pitchFamily="34" charset="0"/>
                <a:cs typeface="Calibri" panose="020F0502020204030204" pitchFamily="34" charset="0"/>
              </a:rPr>
              <a:t>	</a:t>
            </a:r>
            <a:r>
              <a:rPr sz="4000" b="1" spc="195" dirty="0">
                <a:solidFill>
                  <a:srgbClr val="4B390D"/>
                </a:solidFill>
                <a:uFill>
                  <a:solidFill>
                    <a:srgbClr val="000000"/>
                  </a:solidFill>
                </a:uFill>
                <a:latin typeface="Calibri" panose="020F0502020204030204" pitchFamily="34" charset="0"/>
                <a:cs typeface="Calibri" panose="020F0502020204030204" pitchFamily="34" charset="0"/>
              </a:rPr>
              <a:t>o</a:t>
            </a:r>
            <a:r>
              <a:rPr sz="4000" b="1" spc="175" dirty="0">
                <a:solidFill>
                  <a:srgbClr val="4B390D"/>
                </a:solidFill>
                <a:uFill>
                  <a:solidFill>
                    <a:srgbClr val="000000"/>
                  </a:solidFill>
                </a:uFill>
                <a:latin typeface="Calibri" panose="020F0502020204030204" pitchFamily="34" charset="0"/>
                <a:cs typeface="Calibri" panose="020F0502020204030204" pitchFamily="34" charset="0"/>
              </a:rPr>
              <a:t>f </a:t>
            </a:r>
            <a:r>
              <a:rPr sz="4000" b="1" spc="140" dirty="0">
                <a:solidFill>
                  <a:srgbClr val="4B390D"/>
                </a:solidFill>
                <a:latin typeface="Calibri" panose="020F0502020204030204" pitchFamily="34" charset="0"/>
                <a:cs typeface="Calibri" panose="020F0502020204030204" pitchFamily="34" charset="0"/>
              </a:rPr>
              <a:t> </a:t>
            </a:r>
            <a:r>
              <a:rPr sz="4000" b="1" spc="250" dirty="0">
                <a:solidFill>
                  <a:srgbClr val="4B390D"/>
                </a:solidFill>
                <a:uFill>
                  <a:solidFill>
                    <a:srgbClr val="000000"/>
                  </a:solidFill>
                </a:uFill>
                <a:latin typeface="Calibri" panose="020F0502020204030204" pitchFamily="34" charset="0"/>
                <a:cs typeface="Calibri" panose="020F0502020204030204" pitchFamily="34" charset="0"/>
              </a:rPr>
              <a:t>Accreditation</a:t>
            </a:r>
            <a:endParaRPr sz="4000" b="1" dirty="0">
              <a:solidFill>
                <a:srgbClr val="4B390D"/>
              </a:solidFill>
              <a:latin typeface="Calibri" panose="020F0502020204030204" pitchFamily="34" charset="0"/>
              <a:cs typeface="Calibri" panose="020F0502020204030204" pitchFamily="34" charset="0"/>
            </a:endParaRPr>
          </a:p>
        </p:txBody>
      </p:sp>
      <p:sp>
        <p:nvSpPr>
          <p:cNvPr id="4" name="object 4"/>
          <p:cNvSpPr txBox="1"/>
          <p:nvPr/>
        </p:nvSpPr>
        <p:spPr>
          <a:xfrm>
            <a:off x="1155700" y="1876425"/>
            <a:ext cx="8268334" cy="5522666"/>
          </a:xfrm>
          <a:prstGeom prst="rect">
            <a:avLst/>
          </a:prstGeom>
        </p:spPr>
        <p:txBody>
          <a:bodyPr vert="horz" wrap="square" lIns="0" tIns="13335" rIns="0" bIns="0" rtlCol="0">
            <a:spAutoFit/>
          </a:bodyPr>
          <a:lstStyle/>
          <a:p>
            <a:pPr marL="354965" marR="5080" indent="-342900">
              <a:lnSpc>
                <a:spcPct val="100000"/>
              </a:lnSpc>
              <a:spcBef>
                <a:spcPts val="105"/>
              </a:spcBef>
              <a:buFont typeface="Arial MT"/>
              <a:buChar char="•"/>
              <a:tabLst>
                <a:tab pos="354965" algn="l"/>
                <a:tab pos="355600" algn="l"/>
              </a:tabLst>
            </a:pPr>
            <a:r>
              <a:rPr sz="2800" spc="135" dirty="0">
                <a:latin typeface="Calibri" panose="020F0502020204030204" pitchFamily="34" charset="0"/>
                <a:ea typeface="Calibri" panose="020F0502020204030204" pitchFamily="34" charset="0"/>
                <a:cs typeface="Calibri" panose="020F0502020204030204" pitchFamily="34" charset="0"/>
              </a:rPr>
              <a:t>Strength </a:t>
            </a:r>
            <a:r>
              <a:rPr sz="2800" spc="170" dirty="0">
                <a:latin typeface="Calibri" panose="020F0502020204030204" pitchFamily="34" charset="0"/>
                <a:ea typeface="Calibri" panose="020F0502020204030204" pitchFamily="34" charset="0"/>
                <a:cs typeface="Calibri" panose="020F0502020204030204" pitchFamily="34" charset="0"/>
              </a:rPr>
              <a:t>and </a:t>
            </a:r>
            <a:r>
              <a:rPr sz="2800" spc="75" dirty="0">
                <a:latin typeface="Calibri" panose="020F0502020204030204" pitchFamily="34" charset="0"/>
                <a:ea typeface="Calibri" panose="020F0502020204030204" pitchFamily="34" charset="0"/>
                <a:cs typeface="Calibri" panose="020F0502020204030204" pitchFamily="34" charset="0"/>
              </a:rPr>
              <a:t>credibility</a:t>
            </a:r>
            <a:r>
              <a:rPr sz="2800" spc="80" dirty="0">
                <a:latin typeface="Calibri" panose="020F0502020204030204" pitchFamily="34" charset="0"/>
                <a:ea typeface="Calibri" panose="020F0502020204030204" pitchFamily="34" charset="0"/>
                <a:cs typeface="Calibri" panose="020F0502020204030204" pitchFamily="34" charset="0"/>
              </a:rPr>
              <a:t> </a:t>
            </a:r>
            <a:r>
              <a:rPr sz="2800" spc="45" dirty="0">
                <a:latin typeface="Calibri" panose="020F0502020204030204" pitchFamily="34" charset="0"/>
                <a:ea typeface="Calibri" panose="020F0502020204030204" pitchFamily="34" charset="0"/>
                <a:cs typeface="Calibri" panose="020F0502020204030204" pitchFamily="34" charset="0"/>
              </a:rPr>
              <a:t>of</a:t>
            </a:r>
            <a:r>
              <a:rPr sz="2800" spc="50" dirty="0">
                <a:latin typeface="Calibri" panose="020F0502020204030204" pitchFamily="34" charset="0"/>
                <a:ea typeface="Calibri" panose="020F0502020204030204" pitchFamily="34" charset="0"/>
                <a:cs typeface="Calibri" panose="020F0502020204030204" pitchFamily="34" charset="0"/>
              </a:rPr>
              <a:t> </a:t>
            </a:r>
            <a:r>
              <a:rPr sz="2800" spc="105" dirty="0">
                <a:latin typeface="Calibri" panose="020F0502020204030204" pitchFamily="34" charset="0"/>
                <a:ea typeface="Calibri" panose="020F0502020204030204" pitchFamily="34" charset="0"/>
                <a:cs typeface="Calibri" panose="020F0502020204030204" pitchFamily="34" charset="0"/>
              </a:rPr>
              <a:t>accreditation </a:t>
            </a:r>
            <a:r>
              <a:rPr sz="2800" spc="110" dirty="0">
                <a:latin typeface="Calibri" panose="020F0502020204030204" pitchFamily="34" charset="0"/>
                <a:ea typeface="Calibri" panose="020F0502020204030204" pitchFamily="34" charset="0"/>
                <a:cs typeface="Calibri" panose="020F0502020204030204" pitchFamily="34" charset="0"/>
              </a:rPr>
              <a:t>process</a:t>
            </a:r>
            <a:r>
              <a:rPr sz="2800" spc="114" dirty="0">
                <a:latin typeface="Calibri" panose="020F0502020204030204" pitchFamily="34" charset="0"/>
                <a:ea typeface="Calibri" panose="020F0502020204030204" pitchFamily="34" charset="0"/>
                <a:cs typeface="Calibri" panose="020F0502020204030204" pitchFamily="34" charset="0"/>
              </a:rPr>
              <a:t> </a:t>
            </a:r>
            <a:r>
              <a:rPr sz="2800" spc="80" dirty="0">
                <a:latin typeface="Calibri" panose="020F0502020204030204" pitchFamily="34" charset="0"/>
                <a:ea typeface="Calibri" panose="020F0502020204030204" pitchFamily="34" charset="0"/>
                <a:cs typeface="Calibri" panose="020F0502020204030204" pitchFamily="34" charset="0"/>
              </a:rPr>
              <a:t>largely</a:t>
            </a:r>
            <a:r>
              <a:rPr sz="2800" spc="85" dirty="0">
                <a:latin typeface="Calibri" panose="020F0502020204030204" pitchFamily="34" charset="0"/>
                <a:ea typeface="Calibri" panose="020F0502020204030204" pitchFamily="34" charset="0"/>
                <a:cs typeface="Calibri" panose="020F0502020204030204" pitchFamily="34" charset="0"/>
              </a:rPr>
              <a:t> </a:t>
            </a:r>
            <a:r>
              <a:rPr sz="2800" spc="80" dirty="0">
                <a:latin typeface="Calibri" panose="020F0502020204030204" pitchFamily="34" charset="0"/>
                <a:ea typeface="Calibri" panose="020F0502020204030204" pitchFamily="34" charset="0"/>
                <a:cs typeface="Calibri" panose="020F0502020204030204" pitchFamily="34" charset="0"/>
              </a:rPr>
              <a:t>lies</a:t>
            </a:r>
            <a:r>
              <a:rPr sz="2800" spc="85" dirty="0">
                <a:latin typeface="Calibri" panose="020F0502020204030204" pitchFamily="34" charset="0"/>
                <a:ea typeface="Calibri" panose="020F0502020204030204" pitchFamily="34" charset="0"/>
                <a:cs typeface="Calibri" panose="020F0502020204030204" pitchFamily="34" charset="0"/>
              </a:rPr>
              <a:t> </a:t>
            </a:r>
            <a:r>
              <a:rPr sz="2800" spc="125" dirty="0">
                <a:latin typeface="Calibri" panose="020F0502020204030204" pitchFamily="34" charset="0"/>
                <a:ea typeface="Calibri" panose="020F0502020204030204" pitchFamily="34" charset="0"/>
                <a:cs typeface="Calibri" panose="020F0502020204030204" pitchFamily="34" charset="0"/>
              </a:rPr>
              <a:t>in </a:t>
            </a:r>
            <a:r>
              <a:rPr sz="2800" spc="-430" dirty="0">
                <a:latin typeface="Calibri" panose="020F0502020204030204" pitchFamily="34" charset="0"/>
                <a:ea typeface="Calibri" panose="020F0502020204030204" pitchFamily="34" charset="0"/>
                <a:cs typeface="Calibri" panose="020F0502020204030204" pitchFamily="34" charset="0"/>
              </a:rPr>
              <a:t> </a:t>
            </a:r>
            <a:r>
              <a:rPr sz="2800" spc="120" dirty="0">
                <a:latin typeface="Calibri" panose="020F0502020204030204" pitchFamily="34" charset="0"/>
                <a:ea typeface="Calibri" panose="020F0502020204030204" pitchFamily="34" charset="0"/>
                <a:cs typeface="Calibri" panose="020F0502020204030204" pitchFamily="34" charset="0"/>
              </a:rPr>
              <a:t>the</a:t>
            </a:r>
            <a:r>
              <a:rPr sz="2800" spc="200" dirty="0">
                <a:latin typeface="Calibri" panose="020F0502020204030204" pitchFamily="34" charset="0"/>
                <a:ea typeface="Calibri" panose="020F0502020204030204" pitchFamily="34" charset="0"/>
                <a:cs typeface="Calibri" panose="020F0502020204030204" pitchFamily="34" charset="0"/>
              </a:rPr>
              <a:t> </a:t>
            </a:r>
            <a:r>
              <a:rPr sz="2800" spc="95" dirty="0">
                <a:latin typeface="Calibri" panose="020F0502020204030204" pitchFamily="34" charset="0"/>
                <a:ea typeface="Calibri" panose="020F0502020204030204" pitchFamily="34" charset="0"/>
                <a:cs typeface="Calibri" panose="020F0502020204030204" pitchFamily="34" charset="0"/>
              </a:rPr>
              <a:t>integrity,</a:t>
            </a:r>
            <a:r>
              <a:rPr sz="2800" spc="180" dirty="0">
                <a:latin typeface="Calibri" panose="020F0502020204030204" pitchFamily="34" charset="0"/>
                <a:ea typeface="Calibri" panose="020F0502020204030204" pitchFamily="34" charset="0"/>
                <a:cs typeface="Calibri" panose="020F0502020204030204" pitchFamily="34" charset="0"/>
              </a:rPr>
              <a:t> </a:t>
            </a:r>
            <a:r>
              <a:rPr sz="2800" spc="140" dirty="0">
                <a:latin typeface="Calibri" panose="020F0502020204030204" pitchFamily="34" charset="0"/>
                <a:ea typeface="Calibri" panose="020F0502020204030204" pitchFamily="34" charset="0"/>
                <a:cs typeface="Calibri" panose="020F0502020204030204" pitchFamily="34" charset="0"/>
              </a:rPr>
              <a:t>honesty,</a:t>
            </a:r>
            <a:r>
              <a:rPr sz="2800" spc="180" dirty="0">
                <a:latin typeface="Calibri" panose="020F0502020204030204" pitchFamily="34" charset="0"/>
                <a:ea typeface="Calibri" panose="020F0502020204030204" pitchFamily="34" charset="0"/>
                <a:cs typeface="Calibri" panose="020F0502020204030204" pitchFamily="34" charset="0"/>
              </a:rPr>
              <a:t> </a:t>
            </a:r>
            <a:r>
              <a:rPr sz="2800" spc="90" dirty="0">
                <a:latin typeface="Calibri" panose="020F0502020204030204" pitchFamily="34" charset="0"/>
                <a:ea typeface="Calibri" panose="020F0502020204030204" pitchFamily="34" charset="0"/>
                <a:cs typeface="Calibri" panose="020F0502020204030204" pitchFamily="34" charset="0"/>
              </a:rPr>
              <a:t>expertise</a:t>
            </a:r>
            <a:r>
              <a:rPr sz="2800" spc="165" dirty="0">
                <a:latin typeface="Calibri" panose="020F0502020204030204" pitchFamily="34" charset="0"/>
                <a:ea typeface="Calibri" panose="020F0502020204030204" pitchFamily="34" charset="0"/>
                <a:cs typeface="Calibri" panose="020F0502020204030204" pitchFamily="34" charset="0"/>
              </a:rPr>
              <a:t> </a:t>
            </a:r>
            <a:r>
              <a:rPr sz="2800" spc="170" dirty="0">
                <a:latin typeface="Calibri" panose="020F0502020204030204" pitchFamily="34" charset="0"/>
                <a:ea typeface="Calibri" panose="020F0502020204030204" pitchFamily="34" charset="0"/>
                <a:cs typeface="Calibri" panose="020F0502020204030204" pitchFamily="34" charset="0"/>
              </a:rPr>
              <a:t>and</a:t>
            </a:r>
            <a:r>
              <a:rPr sz="2800" spc="200" dirty="0">
                <a:latin typeface="Calibri" panose="020F0502020204030204" pitchFamily="34" charset="0"/>
                <a:ea typeface="Calibri" panose="020F0502020204030204" pitchFamily="34" charset="0"/>
                <a:cs typeface="Calibri" panose="020F0502020204030204" pitchFamily="34" charset="0"/>
              </a:rPr>
              <a:t> </a:t>
            </a:r>
            <a:r>
              <a:rPr sz="2800" spc="114" dirty="0">
                <a:latin typeface="Calibri" panose="020F0502020204030204" pitchFamily="34" charset="0"/>
                <a:ea typeface="Calibri" panose="020F0502020204030204" pitchFamily="34" charset="0"/>
                <a:cs typeface="Calibri" panose="020F0502020204030204" pitchFamily="34" charset="0"/>
              </a:rPr>
              <a:t>professionalism</a:t>
            </a:r>
            <a:r>
              <a:rPr lang="en-IN" sz="2800" spc="114" dirty="0">
                <a:latin typeface="Calibri" panose="020F0502020204030204" pitchFamily="34" charset="0"/>
                <a:ea typeface="Calibri" panose="020F0502020204030204" pitchFamily="34" charset="0"/>
                <a:cs typeface="Calibri" panose="020F0502020204030204" pitchFamily="34" charset="0"/>
              </a:rPr>
              <a:t> of Evaluators</a:t>
            </a:r>
            <a:r>
              <a:rPr sz="2800" spc="114"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marL="354965" indent="-342900">
              <a:lnSpc>
                <a:spcPct val="100000"/>
              </a:lnSpc>
              <a:spcBef>
                <a:spcPts val="480"/>
              </a:spcBef>
              <a:buFont typeface="Arial MT"/>
              <a:buChar char="•"/>
              <a:tabLst>
                <a:tab pos="354965" algn="l"/>
                <a:tab pos="355600" algn="l"/>
              </a:tabLst>
            </a:pPr>
            <a:r>
              <a:rPr sz="2800" spc="135" dirty="0">
                <a:latin typeface="Calibri" panose="020F0502020204030204" pitchFamily="34" charset="0"/>
                <a:ea typeface="Calibri" panose="020F0502020204030204" pitchFamily="34" charset="0"/>
                <a:cs typeface="Calibri" panose="020F0502020204030204" pitchFamily="34" charset="0"/>
              </a:rPr>
              <a:t>Evaluators</a:t>
            </a:r>
            <a:r>
              <a:rPr sz="2800" spc="165"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a:t>
            </a:r>
            <a:r>
              <a:rPr sz="2800" spc="185" dirty="0">
                <a:latin typeface="Calibri" panose="020F0502020204030204" pitchFamily="34" charset="0"/>
                <a:ea typeface="Calibri" panose="020F0502020204030204" pitchFamily="34" charset="0"/>
                <a:cs typeface="Calibri" panose="020F0502020204030204" pitchFamily="34" charset="0"/>
              </a:rPr>
              <a:t> </a:t>
            </a:r>
            <a:r>
              <a:rPr sz="2800" spc="110" dirty="0">
                <a:latin typeface="Calibri" panose="020F0502020204030204" pitchFamily="34" charset="0"/>
                <a:ea typeface="Calibri" panose="020F0502020204030204" pitchFamily="34" charset="0"/>
                <a:cs typeface="Calibri" panose="020F0502020204030204" pitchFamily="34" charset="0"/>
              </a:rPr>
              <a:t>face</a:t>
            </a:r>
            <a:r>
              <a:rPr sz="2800" spc="170" dirty="0">
                <a:latin typeface="Calibri" panose="020F0502020204030204" pitchFamily="34" charset="0"/>
                <a:ea typeface="Calibri" panose="020F0502020204030204" pitchFamily="34" charset="0"/>
                <a:cs typeface="Calibri" panose="020F0502020204030204" pitchFamily="34" charset="0"/>
              </a:rPr>
              <a:t> </a:t>
            </a:r>
            <a:r>
              <a:rPr sz="2800" spc="45" dirty="0">
                <a:latin typeface="Calibri" panose="020F0502020204030204" pitchFamily="34" charset="0"/>
                <a:ea typeface="Calibri" panose="020F0502020204030204" pitchFamily="34" charset="0"/>
                <a:cs typeface="Calibri" panose="020F0502020204030204" pitchFamily="34" charset="0"/>
              </a:rPr>
              <a:t>of</a:t>
            </a:r>
            <a:r>
              <a:rPr sz="2800" spc="185" dirty="0">
                <a:latin typeface="Calibri" panose="020F0502020204030204" pitchFamily="34" charset="0"/>
                <a:ea typeface="Calibri" panose="020F0502020204030204" pitchFamily="34" charset="0"/>
                <a:cs typeface="Calibri" panose="020F0502020204030204" pitchFamily="34" charset="0"/>
              </a:rPr>
              <a:t> </a:t>
            </a:r>
            <a:r>
              <a:rPr sz="2800" spc="180" dirty="0">
                <a:latin typeface="Calibri" panose="020F0502020204030204" pitchFamily="34" charset="0"/>
                <a:ea typeface="Calibri" panose="020F0502020204030204" pitchFamily="34" charset="0"/>
                <a:cs typeface="Calibri" panose="020F0502020204030204" pitchFamily="34" charset="0"/>
              </a:rPr>
              <a:t>NBA.</a:t>
            </a:r>
            <a:endParaRPr sz="2800" dirty="0">
              <a:latin typeface="Calibri" panose="020F0502020204030204" pitchFamily="34" charset="0"/>
              <a:ea typeface="Calibri" panose="020F0502020204030204" pitchFamily="34" charset="0"/>
              <a:cs typeface="Calibri" panose="020F0502020204030204" pitchFamily="34" charset="0"/>
            </a:endParaRPr>
          </a:p>
          <a:p>
            <a:pPr marL="354965" indent="-342900">
              <a:lnSpc>
                <a:spcPct val="100000"/>
              </a:lnSpc>
              <a:spcBef>
                <a:spcPts val="475"/>
              </a:spcBef>
              <a:buFont typeface="Arial MT"/>
              <a:buChar char="•"/>
              <a:tabLst>
                <a:tab pos="354965" algn="l"/>
                <a:tab pos="355600" algn="l"/>
              </a:tabLst>
            </a:pPr>
            <a:r>
              <a:rPr sz="2800" b="1" spc="110" dirty="0">
                <a:latin typeface="Calibri" panose="020F0502020204030204" pitchFamily="34" charset="0"/>
                <a:ea typeface="Calibri" panose="020F0502020204030204" pitchFamily="34" charset="0"/>
                <a:cs typeface="Calibri" panose="020F0502020204030204" pitchFamily="34" charset="0"/>
              </a:rPr>
              <a:t>Transparency</a:t>
            </a:r>
            <a:r>
              <a:rPr sz="2800" spc="110" dirty="0">
                <a:latin typeface="Calibri" panose="020F0502020204030204" pitchFamily="34" charset="0"/>
                <a:ea typeface="Calibri" panose="020F0502020204030204" pitchFamily="34" charset="0"/>
                <a:cs typeface="Calibri" panose="020F0502020204030204" pitchFamily="34" charset="0"/>
              </a:rPr>
              <a:t>-</a:t>
            </a:r>
            <a:endParaRPr sz="2800" dirty="0">
              <a:latin typeface="Calibri" panose="020F0502020204030204" pitchFamily="34" charset="0"/>
              <a:ea typeface="Calibri" panose="020F0502020204030204" pitchFamily="34" charset="0"/>
              <a:cs typeface="Calibri" panose="020F0502020204030204" pitchFamily="34" charset="0"/>
            </a:endParaRPr>
          </a:p>
          <a:p>
            <a:pPr marL="756285" lvl="1" indent="-287655">
              <a:lnSpc>
                <a:spcPct val="100000"/>
              </a:lnSpc>
              <a:spcBef>
                <a:spcPts val="1040"/>
              </a:spcBef>
              <a:buFont typeface="Arial MT"/>
              <a:buChar char="–"/>
              <a:tabLst>
                <a:tab pos="755650" algn="l"/>
                <a:tab pos="756920" algn="l"/>
              </a:tabLst>
            </a:pPr>
            <a:r>
              <a:rPr sz="2000" spc="75" dirty="0">
                <a:latin typeface="Calibri" panose="020F0502020204030204" pitchFamily="34" charset="0"/>
                <a:ea typeface="Calibri" panose="020F0502020204030204" pitchFamily="34" charset="0"/>
                <a:cs typeface="Calibri" panose="020F0502020204030204" pitchFamily="34" charset="0"/>
              </a:rPr>
              <a:t>Report</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discussed</a:t>
            </a:r>
            <a:r>
              <a:rPr sz="2000" spc="19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in</a:t>
            </a:r>
            <a:r>
              <a:rPr sz="2000" spc="170" dirty="0">
                <a:latin typeface="Calibri" panose="020F0502020204030204" pitchFamily="34" charset="0"/>
                <a:ea typeface="Calibri" panose="020F0502020204030204" pitchFamily="34" charset="0"/>
                <a:cs typeface="Calibri" panose="020F0502020204030204" pitchFamily="34" charset="0"/>
              </a:rPr>
              <a:t> </a:t>
            </a:r>
            <a:r>
              <a:rPr sz="2000" spc="90" dirty="0">
                <a:latin typeface="Calibri" panose="020F0502020204030204" pitchFamily="34" charset="0"/>
                <a:ea typeface="Calibri" panose="020F0502020204030204" pitchFamily="34" charset="0"/>
                <a:cs typeface="Calibri" panose="020F0502020204030204" pitchFamily="34" charset="0"/>
              </a:rPr>
              <a:t>the</a:t>
            </a:r>
            <a:r>
              <a:rPr sz="2000" spc="17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meetings</a:t>
            </a:r>
            <a:r>
              <a:rPr sz="2000" spc="160" dirty="0">
                <a:latin typeface="Calibri" panose="020F0502020204030204" pitchFamily="34" charset="0"/>
                <a:ea typeface="Calibri" panose="020F0502020204030204" pitchFamily="34" charset="0"/>
                <a:cs typeface="Calibri" panose="020F0502020204030204" pitchFamily="34" charset="0"/>
              </a:rPr>
              <a:t> </a:t>
            </a:r>
            <a:r>
              <a:rPr sz="2000" spc="30" dirty="0">
                <a:latin typeface="Calibri" panose="020F0502020204030204" pitchFamily="34" charset="0"/>
                <a:ea typeface="Calibri" panose="020F0502020204030204" pitchFamily="34" charset="0"/>
                <a:cs typeface="Calibri" panose="020F0502020204030204" pitchFamily="34" charset="0"/>
              </a:rPr>
              <a:t>of</a:t>
            </a:r>
            <a:r>
              <a:rPr sz="2000" spc="160" dirty="0">
                <a:latin typeface="Calibri" panose="020F0502020204030204" pitchFamily="34" charset="0"/>
                <a:ea typeface="Calibri" panose="020F0502020204030204" pitchFamily="34" charset="0"/>
                <a:cs typeface="Calibri" panose="020F0502020204030204" pitchFamily="34" charset="0"/>
              </a:rPr>
              <a:t> </a:t>
            </a:r>
            <a:r>
              <a:rPr sz="2000" spc="195" dirty="0">
                <a:latin typeface="Calibri" panose="020F0502020204030204" pitchFamily="34" charset="0"/>
                <a:ea typeface="Calibri" panose="020F0502020204030204" pitchFamily="34" charset="0"/>
                <a:cs typeface="Calibri" panose="020F0502020204030204" pitchFamily="34" charset="0"/>
              </a:rPr>
              <a:t>EAC</a:t>
            </a:r>
            <a:r>
              <a:rPr sz="2000" spc="17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in</a:t>
            </a:r>
            <a:r>
              <a:rPr sz="2000" spc="160" dirty="0">
                <a:latin typeface="Calibri" panose="020F0502020204030204" pitchFamily="34" charset="0"/>
                <a:ea typeface="Calibri" panose="020F0502020204030204" pitchFamily="34" charset="0"/>
                <a:cs typeface="Calibri" panose="020F0502020204030204" pitchFamily="34" charset="0"/>
              </a:rPr>
              <a:t> </a:t>
            </a:r>
            <a:r>
              <a:rPr sz="2000" spc="90" dirty="0">
                <a:latin typeface="Calibri" panose="020F0502020204030204" pitchFamily="34" charset="0"/>
                <a:ea typeface="Calibri" panose="020F0502020204030204" pitchFamily="34" charset="0"/>
                <a:cs typeface="Calibri" panose="020F0502020204030204" pitchFamily="34" charset="0"/>
              </a:rPr>
              <a:t>presence</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30" dirty="0">
                <a:latin typeface="Calibri" panose="020F0502020204030204" pitchFamily="34" charset="0"/>
                <a:ea typeface="Calibri" panose="020F0502020204030204" pitchFamily="34" charset="0"/>
                <a:cs typeface="Calibri" panose="020F0502020204030204" pitchFamily="34" charset="0"/>
              </a:rPr>
              <a:t>of</a:t>
            </a:r>
            <a:r>
              <a:rPr sz="2000" spc="175" dirty="0">
                <a:latin typeface="Calibri" panose="020F0502020204030204" pitchFamily="34" charset="0"/>
                <a:ea typeface="Calibri" panose="020F0502020204030204" pitchFamily="34" charset="0"/>
                <a:cs typeface="Calibri" panose="020F0502020204030204" pitchFamily="34" charset="0"/>
              </a:rPr>
              <a:t> </a:t>
            </a:r>
            <a:r>
              <a:rPr sz="2000" spc="75" dirty="0">
                <a:latin typeface="Calibri" panose="020F0502020204030204" pitchFamily="34" charset="0"/>
                <a:ea typeface="Calibri" panose="020F0502020204030204" pitchFamily="34" charset="0"/>
                <a:cs typeface="Calibri" panose="020F0502020204030204" pitchFamily="34" charset="0"/>
              </a:rPr>
              <a:t>all</a:t>
            </a:r>
            <a:r>
              <a:rPr sz="2000" spc="145"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team</a:t>
            </a:r>
            <a:r>
              <a:rPr sz="2000" spc="145" dirty="0">
                <a:latin typeface="Calibri" panose="020F0502020204030204" pitchFamily="34" charset="0"/>
                <a:ea typeface="Calibri" panose="020F0502020204030204" pitchFamily="34" charset="0"/>
                <a:cs typeface="Calibri" panose="020F0502020204030204" pitchFamily="34" charset="0"/>
              </a:rPr>
              <a:t> </a:t>
            </a:r>
            <a:r>
              <a:rPr sz="2000" spc="100" dirty="0">
                <a:latin typeface="Calibri" panose="020F0502020204030204" pitchFamily="34" charset="0"/>
                <a:ea typeface="Calibri" panose="020F0502020204030204" pitchFamily="34" charset="0"/>
                <a:cs typeface="Calibri" panose="020F0502020204030204" pitchFamily="34" charset="0"/>
              </a:rPr>
              <a:t>chair</a:t>
            </a:r>
            <a:endParaRPr sz="2000" dirty="0">
              <a:latin typeface="Calibri" panose="020F0502020204030204" pitchFamily="34" charset="0"/>
              <a:ea typeface="Calibri" panose="020F0502020204030204" pitchFamily="34" charset="0"/>
              <a:cs typeface="Calibri" panose="020F0502020204030204" pitchFamily="34" charset="0"/>
            </a:endParaRPr>
          </a:p>
          <a:p>
            <a:pPr marL="756285" lvl="1" indent="-287655">
              <a:lnSpc>
                <a:spcPct val="100000"/>
              </a:lnSpc>
              <a:spcBef>
                <a:spcPts val="1340"/>
              </a:spcBef>
              <a:buFont typeface="Arial MT"/>
              <a:buChar char="–"/>
              <a:tabLst>
                <a:tab pos="755650" algn="l"/>
                <a:tab pos="756920" algn="l"/>
              </a:tabLst>
            </a:pPr>
            <a:r>
              <a:rPr sz="2000" spc="105" dirty="0">
                <a:latin typeface="Calibri" panose="020F0502020204030204" pitchFamily="34" charset="0"/>
                <a:ea typeface="Calibri" panose="020F0502020204030204" pitchFamily="34" charset="0"/>
                <a:cs typeface="Calibri" panose="020F0502020204030204" pitchFamily="34" charset="0"/>
              </a:rPr>
              <a:t>Recommendations</a:t>
            </a:r>
            <a:r>
              <a:rPr sz="2000" spc="185" dirty="0">
                <a:latin typeface="Calibri" panose="020F0502020204030204" pitchFamily="34" charset="0"/>
                <a:ea typeface="Calibri" panose="020F0502020204030204" pitchFamily="34" charset="0"/>
                <a:cs typeface="Calibri" panose="020F0502020204030204" pitchFamily="34" charset="0"/>
              </a:rPr>
              <a:t> </a:t>
            </a:r>
            <a:r>
              <a:rPr sz="2000" spc="30" dirty="0">
                <a:latin typeface="Calibri" panose="020F0502020204030204" pitchFamily="34" charset="0"/>
                <a:ea typeface="Calibri" panose="020F0502020204030204" pitchFamily="34" charset="0"/>
                <a:cs typeface="Calibri" panose="020F0502020204030204" pitchFamily="34" charset="0"/>
              </a:rPr>
              <a:t>of</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195" dirty="0">
                <a:latin typeface="Calibri" panose="020F0502020204030204" pitchFamily="34" charset="0"/>
                <a:ea typeface="Calibri" panose="020F0502020204030204" pitchFamily="34" charset="0"/>
                <a:cs typeface="Calibri" panose="020F0502020204030204" pitchFamily="34" charset="0"/>
              </a:rPr>
              <a:t>EAC</a:t>
            </a:r>
            <a:r>
              <a:rPr sz="2000" spc="175" dirty="0">
                <a:latin typeface="Calibri" panose="020F0502020204030204" pitchFamily="34" charset="0"/>
                <a:ea typeface="Calibri" panose="020F0502020204030204" pitchFamily="34" charset="0"/>
                <a:cs typeface="Calibri" panose="020F0502020204030204" pitchFamily="34" charset="0"/>
              </a:rPr>
              <a:t> </a:t>
            </a:r>
            <a:r>
              <a:rPr sz="2000" spc="75" dirty="0">
                <a:latin typeface="Calibri" panose="020F0502020204030204" pitchFamily="34" charset="0"/>
                <a:ea typeface="Calibri" panose="020F0502020204030204" pitchFamily="34" charset="0"/>
                <a:cs typeface="Calibri" panose="020F0502020204030204" pitchFamily="34" charset="0"/>
              </a:rPr>
              <a:t>are</a:t>
            </a:r>
            <a:r>
              <a:rPr sz="2000" spc="170" dirty="0">
                <a:latin typeface="Calibri" panose="020F0502020204030204" pitchFamily="34" charset="0"/>
                <a:ea typeface="Calibri" panose="020F0502020204030204" pitchFamily="34" charset="0"/>
                <a:cs typeface="Calibri" panose="020F0502020204030204" pitchFamily="34" charset="0"/>
              </a:rPr>
              <a:t> </a:t>
            </a:r>
            <a:r>
              <a:rPr sz="2000" spc="85" dirty="0">
                <a:latin typeface="Calibri" panose="020F0502020204030204" pitchFamily="34" charset="0"/>
                <a:ea typeface="Calibri" panose="020F0502020204030204" pitchFamily="34" charset="0"/>
                <a:cs typeface="Calibri" panose="020F0502020204030204" pitchFamily="34" charset="0"/>
              </a:rPr>
              <a:t>considered</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in</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Sub-committee</a:t>
            </a:r>
            <a:r>
              <a:rPr sz="2000" spc="190" dirty="0">
                <a:latin typeface="Calibri" panose="020F0502020204030204" pitchFamily="34" charset="0"/>
                <a:ea typeface="Calibri" panose="020F0502020204030204" pitchFamily="34" charset="0"/>
                <a:cs typeface="Calibri" panose="020F0502020204030204" pitchFamily="34" charset="0"/>
              </a:rPr>
              <a:t> </a:t>
            </a:r>
            <a:r>
              <a:rPr sz="2000" spc="30" dirty="0">
                <a:latin typeface="Calibri" panose="020F0502020204030204" pitchFamily="34" charset="0"/>
                <a:ea typeface="Calibri" panose="020F0502020204030204" pitchFamily="34" charset="0"/>
                <a:cs typeface="Calibri" panose="020F0502020204030204" pitchFamily="34" charset="0"/>
              </a:rPr>
              <a:t>of</a:t>
            </a:r>
            <a:r>
              <a:rPr sz="2000" spc="170" dirty="0">
                <a:latin typeface="Calibri" panose="020F0502020204030204" pitchFamily="34" charset="0"/>
                <a:ea typeface="Calibri" panose="020F0502020204030204" pitchFamily="34" charset="0"/>
                <a:cs typeface="Calibri" panose="020F0502020204030204" pitchFamily="34" charset="0"/>
              </a:rPr>
              <a:t> </a:t>
            </a:r>
            <a:r>
              <a:rPr sz="2000" spc="145" dirty="0">
                <a:latin typeface="Calibri" panose="020F0502020204030204" pitchFamily="34" charset="0"/>
                <a:ea typeface="Calibri" panose="020F0502020204030204" pitchFamily="34" charset="0"/>
                <a:cs typeface="Calibri" panose="020F0502020204030204" pitchFamily="34" charset="0"/>
              </a:rPr>
              <a:t>AAC</a:t>
            </a:r>
            <a:endParaRPr sz="2000" dirty="0">
              <a:latin typeface="Calibri" panose="020F0502020204030204" pitchFamily="34" charset="0"/>
              <a:ea typeface="Calibri" panose="020F0502020204030204" pitchFamily="34" charset="0"/>
              <a:cs typeface="Calibri" panose="020F0502020204030204" pitchFamily="34" charset="0"/>
            </a:endParaRPr>
          </a:p>
          <a:p>
            <a:pPr marL="756285" lvl="1" indent="-287655">
              <a:lnSpc>
                <a:spcPct val="100000"/>
              </a:lnSpc>
              <a:spcBef>
                <a:spcPts val="1345"/>
              </a:spcBef>
              <a:buFont typeface="Arial MT"/>
              <a:buChar char="–"/>
              <a:tabLst>
                <a:tab pos="755650" algn="l"/>
                <a:tab pos="756920" algn="l"/>
              </a:tabLst>
            </a:pPr>
            <a:r>
              <a:rPr sz="2000" spc="110" dirty="0">
                <a:latin typeface="Calibri" panose="020F0502020204030204" pitchFamily="34" charset="0"/>
                <a:ea typeface="Calibri" panose="020F0502020204030204" pitchFamily="34" charset="0"/>
                <a:cs typeface="Calibri" panose="020F0502020204030204" pitchFamily="34" charset="0"/>
              </a:rPr>
              <a:t>Copy</a:t>
            </a:r>
            <a:r>
              <a:rPr sz="2000" spc="185" dirty="0">
                <a:latin typeface="Calibri" panose="020F0502020204030204" pitchFamily="34" charset="0"/>
                <a:ea typeface="Calibri" panose="020F0502020204030204" pitchFamily="34" charset="0"/>
                <a:cs typeface="Calibri" panose="020F0502020204030204" pitchFamily="34" charset="0"/>
              </a:rPr>
              <a:t> </a:t>
            </a:r>
            <a:r>
              <a:rPr sz="2000" spc="30" dirty="0">
                <a:latin typeface="Calibri" panose="020F0502020204030204" pitchFamily="34" charset="0"/>
                <a:ea typeface="Calibri" panose="020F0502020204030204" pitchFamily="34" charset="0"/>
                <a:cs typeface="Calibri" panose="020F0502020204030204" pitchFamily="34" charset="0"/>
              </a:rPr>
              <a:t>of</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the</a:t>
            </a:r>
            <a:r>
              <a:rPr sz="2000" spc="165" dirty="0">
                <a:latin typeface="Calibri" panose="020F0502020204030204" pitchFamily="34" charset="0"/>
                <a:ea typeface="Calibri" panose="020F0502020204030204" pitchFamily="34" charset="0"/>
                <a:cs typeface="Calibri" panose="020F0502020204030204" pitchFamily="34" charset="0"/>
              </a:rPr>
              <a:t> </a:t>
            </a:r>
            <a:r>
              <a:rPr sz="2000" spc="55" dirty="0">
                <a:latin typeface="Calibri" panose="020F0502020204030204" pitchFamily="34" charset="0"/>
                <a:ea typeface="Calibri" panose="020F0502020204030204" pitchFamily="34" charset="0"/>
                <a:cs typeface="Calibri" panose="020F0502020204030204" pitchFamily="34" charset="0"/>
              </a:rPr>
              <a:t>report</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85" dirty="0">
                <a:latin typeface="Calibri" panose="020F0502020204030204" pitchFamily="34" charset="0"/>
                <a:ea typeface="Calibri" panose="020F0502020204030204" pitchFamily="34" charset="0"/>
                <a:cs typeface="Calibri" panose="020F0502020204030204" pitchFamily="34" charset="0"/>
              </a:rPr>
              <a:t>is</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110" dirty="0">
                <a:latin typeface="Calibri" panose="020F0502020204030204" pitchFamily="34" charset="0"/>
                <a:ea typeface="Calibri" panose="020F0502020204030204" pitchFamily="34" charset="0"/>
                <a:cs typeface="Calibri" panose="020F0502020204030204" pitchFamily="34" charset="0"/>
              </a:rPr>
              <a:t>sent</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60" dirty="0">
                <a:latin typeface="Calibri" panose="020F0502020204030204" pitchFamily="34" charset="0"/>
                <a:ea typeface="Calibri" panose="020F0502020204030204" pitchFamily="34" charset="0"/>
                <a:cs typeface="Calibri" panose="020F0502020204030204" pitchFamily="34" charset="0"/>
              </a:rPr>
              <a:t>to</a:t>
            </a:r>
            <a:r>
              <a:rPr sz="2000" spc="170" dirty="0">
                <a:latin typeface="Calibri" panose="020F0502020204030204" pitchFamily="34" charset="0"/>
                <a:ea typeface="Calibri" panose="020F0502020204030204" pitchFamily="34" charset="0"/>
                <a:cs typeface="Calibri" panose="020F0502020204030204" pitchFamily="34" charset="0"/>
              </a:rPr>
              <a:t> </a:t>
            </a:r>
            <a:r>
              <a:rPr sz="2000" spc="90" dirty="0">
                <a:latin typeface="Calibri" panose="020F0502020204030204" pitchFamily="34" charset="0"/>
                <a:ea typeface="Calibri" panose="020F0502020204030204" pitchFamily="34" charset="0"/>
                <a:cs typeface="Calibri" panose="020F0502020204030204" pitchFamily="34" charset="0"/>
              </a:rPr>
              <a:t>the</a:t>
            </a:r>
            <a:r>
              <a:rPr sz="2000" spc="165" dirty="0">
                <a:latin typeface="Calibri" panose="020F0502020204030204" pitchFamily="34" charset="0"/>
                <a:ea typeface="Calibri" panose="020F0502020204030204" pitchFamily="34" charset="0"/>
                <a:cs typeface="Calibri" panose="020F0502020204030204" pitchFamily="34" charset="0"/>
              </a:rPr>
              <a:t> </a:t>
            </a:r>
            <a:r>
              <a:rPr sz="2000" spc="90" dirty="0">
                <a:latin typeface="Calibri" panose="020F0502020204030204" pitchFamily="34" charset="0"/>
                <a:ea typeface="Calibri" panose="020F0502020204030204" pitchFamily="34" charset="0"/>
                <a:cs typeface="Calibri" panose="020F0502020204030204" pitchFamily="34" charset="0"/>
              </a:rPr>
              <a:t>Institution</a:t>
            </a:r>
            <a:endParaRPr sz="2000" dirty="0">
              <a:latin typeface="Calibri" panose="020F0502020204030204" pitchFamily="34" charset="0"/>
              <a:ea typeface="Calibri" panose="020F0502020204030204" pitchFamily="34" charset="0"/>
              <a:cs typeface="Calibri" panose="020F0502020204030204" pitchFamily="34" charset="0"/>
            </a:endParaRPr>
          </a:p>
          <a:p>
            <a:pPr marL="756285" lvl="1" indent="-287655">
              <a:lnSpc>
                <a:spcPct val="100000"/>
              </a:lnSpc>
              <a:spcBef>
                <a:spcPts val="1345"/>
              </a:spcBef>
              <a:buFont typeface="Arial MT"/>
              <a:buChar char="–"/>
              <a:tabLst>
                <a:tab pos="755650" algn="l"/>
                <a:tab pos="756920" algn="l"/>
              </a:tabLst>
            </a:pPr>
            <a:r>
              <a:rPr sz="2000" spc="140" dirty="0">
                <a:latin typeface="Calibri" panose="020F0502020204030204" pitchFamily="34" charset="0"/>
                <a:ea typeface="Calibri" panose="020F0502020204030204" pitchFamily="34" charset="0"/>
                <a:cs typeface="Calibri" panose="020F0502020204030204" pitchFamily="34" charset="0"/>
              </a:rPr>
              <a:t>Change</a:t>
            </a:r>
            <a:r>
              <a:rPr sz="2000" spc="18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in</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85" dirty="0">
                <a:latin typeface="Calibri" panose="020F0502020204030204" pitchFamily="34" charset="0"/>
                <a:ea typeface="Calibri" panose="020F0502020204030204" pitchFamily="34" charset="0"/>
                <a:cs typeface="Calibri" panose="020F0502020204030204" pitchFamily="34" charset="0"/>
              </a:rPr>
              <a:t>decision</a:t>
            </a:r>
            <a:r>
              <a:rPr sz="2000" spc="170" dirty="0">
                <a:latin typeface="Calibri" panose="020F0502020204030204" pitchFamily="34" charset="0"/>
                <a:ea typeface="Calibri" panose="020F0502020204030204" pitchFamily="34" charset="0"/>
                <a:cs typeface="Calibri" panose="020F0502020204030204" pitchFamily="34" charset="0"/>
              </a:rPr>
              <a:t> </a:t>
            </a:r>
            <a:r>
              <a:rPr sz="2000" spc="114" dirty="0">
                <a:latin typeface="Calibri" panose="020F0502020204030204" pitchFamily="34" charset="0"/>
                <a:ea typeface="Calibri" panose="020F0502020204030204" pitchFamily="34" charset="0"/>
                <a:cs typeface="Calibri" panose="020F0502020204030204" pitchFamily="34" charset="0"/>
              </a:rPr>
              <a:t>communicated</a:t>
            </a:r>
            <a:r>
              <a:rPr sz="2000" spc="185" dirty="0">
                <a:latin typeface="Calibri" panose="020F0502020204030204" pitchFamily="34" charset="0"/>
                <a:ea typeface="Calibri" panose="020F0502020204030204" pitchFamily="34" charset="0"/>
                <a:cs typeface="Calibri" panose="020F0502020204030204" pitchFamily="34" charset="0"/>
              </a:rPr>
              <a:t> </a:t>
            </a:r>
            <a:r>
              <a:rPr sz="2000" spc="60" dirty="0">
                <a:latin typeface="Calibri" panose="020F0502020204030204" pitchFamily="34" charset="0"/>
                <a:ea typeface="Calibri" panose="020F0502020204030204" pitchFamily="34" charset="0"/>
                <a:cs typeface="Calibri" panose="020F0502020204030204" pitchFamily="34" charset="0"/>
              </a:rPr>
              <a:t>to</a:t>
            </a:r>
            <a:r>
              <a:rPr sz="2000" spc="155" dirty="0">
                <a:latin typeface="Calibri" panose="020F0502020204030204" pitchFamily="34" charset="0"/>
                <a:ea typeface="Calibri" panose="020F0502020204030204" pitchFamily="34" charset="0"/>
                <a:cs typeface="Calibri" panose="020F0502020204030204" pitchFamily="34" charset="0"/>
              </a:rPr>
              <a:t> </a:t>
            </a:r>
            <a:r>
              <a:rPr sz="2000" spc="90" dirty="0">
                <a:latin typeface="Calibri" panose="020F0502020204030204" pitchFamily="34" charset="0"/>
                <a:ea typeface="Calibri" panose="020F0502020204030204" pitchFamily="34" charset="0"/>
                <a:cs typeface="Calibri" panose="020F0502020204030204" pitchFamily="34" charset="0"/>
              </a:rPr>
              <a:t>the</a:t>
            </a:r>
            <a:r>
              <a:rPr sz="2000" spc="185" dirty="0">
                <a:latin typeface="Calibri" panose="020F0502020204030204" pitchFamily="34" charset="0"/>
                <a:ea typeface="Calibri" panose="020F0502020204030204" pitchFamily="34" charset="0"/>
                <a:cs typeface="Calibri" panose="020F0502020204030204" pitchFamily="34" charset="0"/>
              </a:rPr>
              <a:t> </a:t>
            </a:r>
            <a:r>
              <a:rPr sz="2000" spc="90" dirty="0">
                <a:latin typeface="Calibri" panose="020F0502020204030204" pitchFamily="34" charset="0"/>
                <a:ea typeface="Calibri" panose="020F0502020204030204" pitchFamily="34" charset="0"/>
                <a:cs typeface="Calibri" panose="020F0502020204030204" pitchFamily="34" charset="0"/>
              </a:rPr>
              <a:t>institution</a:t>
            </a:r>
            <a:r>
              <a:rPr sz="2000" spc="185" dirty="0">
                <a:latin typeface="Calibri" panose="020F0502020204030204" pitchFamily="34" charset="0"/>
                <a:ea typeface="Calibri" panose="020F0502020204030204" pitchFamily="34" charset="0"/>
                <a:cs typeface="Calibri" panose="020F0502020204030204" pitchFamily="34" charset="0"/>
              </a:rPr>
              <a:t> </a:t>
            </a:r>
            <a:r>
              <a:rPr sz="2000" spc="70" dirty="0">
                <a:latin typeface="Calibri" panose="020F0502020204030204" pitchFamily="34" charset="0"/>
                <a:ea typeface="Calibri" panose="020F0502020204030204" pitchFamily="34" charset="0"/>
                <a:cs typeface="Calibri" panose="020F0502020204030204" pitchFamily="34" charset="0"/>
              </a:rPr>
              <a:t>with</a:t>
            </a:r>
            <a:r>
              <a:rPr sz="2000" spc="170" dirty="0">
                <a:latin typeface="Calibri" panose="020F0502020204030204" pitchFamily="34" charset="0"/>
                <a:ea typeface="Calibri" panose="020F0502020204030204" pitchFamily="34" charset="0"/>
                <a:cs typeface="Calibri" panose="020F0502020204030204" pitchFamily="34" charset="0"/>
              </a:rPr>
              <a:t> </a:t>
            </a:r>
            <a:r>
              <a:rPr sz="2000" spc="100" dirty="0">
                <a:latin typeface="Calibri" panose="020F0502020204030204" pitchFamily="34" charset="0"/>
                <a:ea typeface="Calibri" panose="020F0502020204030204" pitchFamily="34" charset="0"/>
                <a:cs typeface="Calibri" panose="020F0502020204030204" pitchFamily="34" charset="0"/>
              </a:rPr>
              <a:t>reasons</a:t>
            </a:r>
            <a:endParaRPr sz="2000" dirty="0">
              <a:latin typeface="Calibri" panose="020F0502020204030204" pitchFamily="34" charset="0"/>
              <a:ea typeface="Calibri" panose="020F0502020204030204" pitchFamily="34" charset="0"/>
              <a:cs typeface="Calibri" panose="020F0502020204030204" pitchFamily="34" charset="0"/>
            </a:endParaRPr>
          </a:p>
          <a:p>
            <a:pPr marL="756285" lvl="1" indent="-287655">
              <a:lnSpc>
                <a:spcPct val="100000"/>
              </a:lnSpc>
              <a:spcBef>
                <a:spcPts val="1345"/>
              </a:spcBef>
              <a:buFont typeface="Arial MT"/>
              <a:buChar char="–"/>
              <a:tabLst>
                <a:tab pos="755650" algn="l"/>
                <a:tab pos="756920" algn="l"/>
              </a:tabLst>
            </a:pPr>
            <a:r>
              <a:rPr sz="2000" spc="95" dirty="0">
                <a:latin typeface="Calibri" panose="020F0502020204030204" pitchFamily="34" charset="0"/>
                <a:ea typeface="Calibri" panose="020F0502020204030204" pitchFamily="34" charset="0"/>
                <a:cs typeface="Calibri" panose="020F0502020204030204" pitchFamily="34" charset="0"/>
              </a:rPr>
              <a:t>360</a:t>
            </a:r>
            <a:r>
              <a:rPr sz="2000" spc="145" dirty="0">
                <a:latin typeface="Calibri" panose="020F0502020204030204" pitchFamily="34" charset="0"/>
                <a:ea typeface="Calibri" panose="020F0502020204030204" pitchFamily="34" charset="0"/>
                <a:cs typeface="Calibri" panose="020F0502020204030204" pitchFamily="34" charset="0"/>
              </a:rPr>
              <a:t> </a:t>
            </a:r>
            <a:r>
              <a:rPr sz="2000" spc="60" dirty="0">
                <a:latin typeface="Calibri" panose="020F0502020204030204" pitchFamily="34" charset="0"/>
                <a:ea typeface="Calibri" panose="020F0502020204030204" pitchFamily="34" charset="0"/>
                <a:cs typeface="Calibri" panose="020F0502020204030204" pitchFamily="34" charset="0"/>
              </a:rPr>
              <a:t>degree</a:t>
            </a:r>
            <a:r>
              <a:rPr sz="2000" spc="125" dirty="0">
                <a:latin typeface="Calibri" panose="020F0502020204030204" pitchFamily="34" charset="0"/>
                <a:ea typeface="Calibri" panose="020F0502020204030204" pitchFamily="34" charset="0"/>
                <a:cs typeface="Calibri" panose="020F0502020204030204" pitchFamily="34" charset="0"/>
              </a:rPr>
              <a:t> </a:t>
            </a:r>
            <a:r>
              <a:rPr sz="2000" spc="95" dirty="0">
                <a:latin typeface="Calibri" panose="020F0502020204030204" pitchFamily="34" charset="0"/>
                <a:ea typeface="Calibri" panose="020F0502020204030204" pitchFamily="34" charset="0"/>
                <a:cs typeface="Calibri" panose="020F0502020204030204" pitchFamily="34" charset="0"/>
              </a:rPr>
              <a:t>feedback</a:t>
            </a:r>
            <a:endParaRPr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object 5"/>
          <p:cNvPicPr/>
          <p:nvPr/>
        </p:nvPicPr>
        <p:blipFill>
          <a:blip r:embed="rId2" cstate="print"/>
          <a:stretch>
            <a:fillRect/>
          </a:stretch>
        </p:blipFill>
        <p:spPr>
          <a:xfrm>
            <a:off x="165100" y="123825"/>
            <a:ext cx="690371" cy="57454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384</TotalTime>
  <Words>2884</Words>
  <Application>Microsoft Office PowerPoint</Application>
  <PresentationFormat>Custom</PresentationFormat>
  <Paragraphs>450</Paragraphs>
  <Slides>34</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MS Gothic</vt:lpstr>
      <vt:lpstr>MS Mincho</vt:lpstr>
      <vt:lpstr>PMingLiU-ExtB</vt:lpstr>
      <vt:lpstr>Arial</vt:lpstr>
      <vt:lpstr>Arial MT</vt:lpstr>
      <vt:lpstr>Arial Unicode MS</vt:lpstr>
      <vt:lpstr>Bernard MT Condensed</vt:lpstr>
      <vt:lpstr>Bookman Old Style</vt:lpstr>
      <vt:lpstr>Calibri</vt:lpstr>
      <vt:lpstr>Cambria</vt:lpstr>
      <vt:lpstr>Garamond</vt:lpstr>
      <vt:lpstr>Times New Roman</vt:lpstr>
      <vt:lpstr>Verdana</vt:lpstr>
      <vt:lpstr>Verdana,Bold</vt:lpstr>
      <vt:lpstr>Wingdings</vt:lpstr>
      <vt:lpstr>Organic</vt:lpstr>
      <vt:lpstr>  Introduction to NBA  by Dr. Anil Kumar Nassa, Member Secretary, NBA</vt:lpstr>
      <vt:lpstr>ACCREDITATION</vt:lpstr>
      <vt:lpstr>WHY ACCREDITATION</vt:lpstr>
      <vt:lpstr>WHY ACCREDITATION</vt:lpstr>
      <vt:lpstr>BENEFITS AND SIGNIFICANCE OF ACCREDITATION</vt:lpstr>
      <vt:lpstr>BENEFITS AND SIGNIFICANCE OF ACCREDITATION</vt:lpstr>
      <vt:lpstr>WHO GETS ACCREDIT</vt:lpstr>
      <vt:lpstr>NATIONAL BOARD OF ACCREDITATION</vt:lpstr>
      <vt:lpstr>Credible System of  Accreditation</vt:lpstr>
      <vt:lpstr>WASHINGTON ACCORD</vt:lpstr>
      <vt:lpstr>          WHAT IS NOT THE PURPOSE OF ACCREDITATION </vt:lpstr>
      <vt:lpstr>General Policy on Accreditation</vt:lpstr>
      <vt:lpstr>What is Outcome based Education?</vt:lpstr>
      <vt:lpstr>Program Outcomes (POs)-Present </vt:lpstr>
      <vt:lpstr>          Program Outcomes (POs)-Present  </vt:lpstr>
      <vt:lpstr>NBA Outcome Based Accreditation</vt:lpstr>
      <vt:lpstr>PowerPoint Presentation</vt:lpstr>
      <vt:lpstr>Marks Comparison of SAR of UG Engineering  Tier-I &amp; Tier II (First Cycle)</vt:lpstr>
      <vt:lpstr>Pre-Qualifiers (TIER-I UG Engineering)</vt:lpstr>
      <vt:lpstr>PowerPoint Presentation</vt:lpstr>
      <vt:lpstr>PowerPoint Presentation</vt:lpstr>
      <vt:lpstr>Attributes of Program Evaluators</vt:lpstr>
      <vt:lpstr>Conflict of Interest</vt:lpstr>
      <vt:lpstr>INDUSTRY PARTICIPATION</vt:lpstr>
      <vt:lpstr>Major focus during visit</vt:lpstr>
      <vt:lpstr>Guidelines</vt:lpstr>
      <vt:lpstr>PowerPoint Presentation</vt:lpstr>
      <vt:lpstr>PowerPoint Presentation</vt:lpstr>
      <vt:lpstr>PowerPoint Presentation</vt:lpstr>
      <vt:lpstr>National Institutional Ranking Framework (NIRF)</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PPT of Dr A K Nassa, NBA Updated on 25-03-2022!</dc:title>
  <dc:creator>atma.ram</dc:creator>
  <cp:lastModifiedBy>New</cp:lastModifiedBy>
  <cp:revision>41</cp:revision>
  <dcterms:created xsi:type="dcterms:W3CDTF">2023-08-10T04:50:31Z</dcterms:created>
  <dcterms:modified xsi:type="dcterms:W3CDTF">2023-09-22T10:20:59Z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2022-04-07T00:00:00Z</vt:filetime>
  </property>
  <property fmtid="{D5CDD505-2E9C-101B-9397-08002B2CF9AE}" pid="3" name="LastSaved">
    <vt:filetime>2023-08-10T00:00:00Z</vt:filetime>
  </property>
</Properties>
</file>